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4"/>
  </p:sldMasterIdLst>
  <p:notesMasterIdLst>
    <p:notesMasterId r:id="rId24"/>
  </p:notesMasterIdLst>
  <p:handoutMasterIdLst>
    <p:handoutMasterId r:id="rId25"/>
  </p:handoutMasterIdLst>
  <p:sldIdLst>
    <p:sldId id="583" r:id="rId5"/>
    <p:sldId id="598" r:id="rId6"/>
    <p:sldId id="599" r:id="rId7"/>
    <p:sldId id="510" r:id="rId8"/>
    <p:sldId id="558" r:id="rId9"/>
    <p:sldId id="571" r:id="rId10"/>
    <p:sldId id="512" r:id="rId11"/>
    <p:sldId id="567" r:id="rId12"/>
    <p:sldId id="590" r:id="rId13"/>
    <p:sldId id="593" r:id="rId14"/>
    <p:sldId id="594" r:id="rId15"/>
    <p:sldId id="592" r:id="rId16"/>
    <p:sldId id="591" r:id="rId17"/>
    <p:sldId id="595" r:id="rId18"/>
    <p:sldId id="596" r:id="rId19"/>
    <p:sldId id="523" r:id="rId20"/>
    <p:sldId id="529" r:id="rId21"/>
    <p:sldId id="530" r:id="rId22"/>
    <p:sldId id="58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wal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99"/>
    <a:srgbClr val="99FF99"/>
    <a:srgbClr val="CA0000"/>
    <a:srgbClr val="003300"/>
    <a:srgbClr val="006600"/>
    <a:srgbClr val="008000"/>
    <a:srgbClr val="002800"/>
    <a:srgbClr val="D25500"/>
    <a:srgbClr val="001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8" autoAdjust="0"/>
    <p:restoredTop sz="94353" autoAdjust="0"/>
  </p:normalViewPr>
  <p:slideViewPr>
    <p:cSldViewPr>
      <p:cViewPr varScale="1">
        <p:scale>
          <a:sx n="73" d="100"/>
          <a:sy n="73" d="100"/>
        </p:scale>
        <p:origin x="1278" y="72"/>
      </p:cViewPr>
      <p:guideLst>
        <p:guide orient="horz" pos="2160"/>
        <p:guide pos="2880"/>
      </p:guideLst>
    </p:cSldViewPr>
  </p:slideViewPr>
  <p:outlineViewPr>
    <p:cViewPr>
      <p:scale>
        <a:sx n="33" d="100"/>
        <a:sy n="33" d="100"/>
      </p:scale>
      <p:origin x="0" y="-29214"/>
    </p:cViewPr>
  </p:outlineViewPr>
  <p:notesTextViewPr>
    <p:cViewPr>
      <p:scale>
        <a:sx n="1" d="1"/>
        <a:sy n="1" d="1"/>
      </p:scale>
      <p:origin x="0" y="0"/>
    </p:cViewPr>
  </p:notesTextViewPr>
  <p:sorterViewPr>
    <p:cViewPr>
      <p:scale>
        <a:sx n="90" d="100"/>
        <a:sy n="90" d="100"/>
      </p:scale>
      <p:origin x="0" y="0"/>
    </p:cViewPr>
  </p:sorterViewPr>
  <p:notesViewPr>
    <p:cSldViewPr>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830035-C8BF-47C3-94EC-715B15F4AF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1E44FAB-5DA9-4AD4-B801-AF23A92F33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9E61E1-9444-41A4-B5AF-A9D8923630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740186-A6E4-431D-99F4-847158700845}" type="slidenum">
              <a:rPr lang="en-US" smtClean="0"/>
              <a:t>‹#›</a:t>
            </a:fld>
            <a:endParaRPr lang="en-US"/>
          </a:p>
        </p:txBody>
      </p:sp>
    </p:spTree>
    <p:extLst>
      <p:ext uri="{BB962C8B-B14F-4D97-AF65-F5344CB8AC3E}">
        <p14:creationId xmlns:p14="http://schemas.microsoft.com/office/powerpoint/2010/main" val="197279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2B11C02F-EEDF-4EA7-BB67-D44528A675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5A6AF3D3-0445-4BD2-8B94-8980EDEFB7A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E85EFB-9861-4BB7-9CFA-E0B4DE9DA372}" type="slidenum">
              <a:rPr lang="en-US" altLang="en-US"/>
              <a:pPr>
                <a:defRPr/>
              </a:pPr>
              <a:t>‹#›</a:t>
            </a:fld>
            <a:endParaRPr lang="en-US" altLang="en-US"/>
          </a:p>
        </p:txBody>
      </p:sp>
      <p:sp>
        <p:nvSpPr>
          <p:cNvPr id="9" name="Slide Image Placeholder 8">
            <a:extLst>
              <a:ext uri="{FF2B5EF4-FFF2-40B4-BE49-F238E27FC236}">
                <a16:creationId xmlns:a16="http://schemas.microsoft.com/office/drawing/2014/main" id="{78D8E721-DBE7-4579-9229-91884E33D40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12" name="Footer Placeholder 11">
            <a:extLst>
              <a:ext uri="{FF2B5EF4-FFF2-40B4-BE49-F238E27FC236}">
                <a16:creationId xmlns:a16="http://schemas.microsoft.com/office/drawing/2014/main" id="{B84F0E2F-4AE0-4464-B2D6-137DDEA6A24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3" name="Header Placeholder 12">
            <a:extLst>
              <a:ext uri="{FF2B5EF4-FFF2-40B4-BE49-F238E27FC236}">
                <a16:creationId xmlns:a16="http://schemas.microsoft.com/office/drawing/2014/main" id="{C1C4147A-B8DC-4EEE-94C1-677971F137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892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7" name="Straight Connector 7">
            <a:extLst>
              <a:ext uri="{FF2B5EF4-FFF2-40B4-BE49-F238E27FC236}">
                <a16:creationId xmlns:a16="http://schemas.microsoft.com/office/drawing/2014/main" id="{7C2A013A-A4CA-8F02-E6E8-1E80026B6EF9}"/>
              </a:ext>
            </a:extLst>
          </p:cNvPr>
          <p:cNvCxnSpPr>
            <a:cxnSpLocks noChangeShapeType="1"/>
          </p:cNvCxnSpPr>
          <p:nvPr userDrawn="1"/>
        </p:nvCxnSpPr>
        <p:spPr bwMode="auto">
          <a:xfrm>
            <a:off x="457200" y="1295400"/>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0578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0364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628650" y="1524000"/>
            <a:ext cx="788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7" name="Straight Connector 7">
            <a:extLst>
              <a:ext uri="{FF2B5EF4-FFF2-40B4-BE49-F238E27FC236}">
                <a16:creationId xmlns:a16="http://schemas.microsoft.com/office/drawing/2014/main" id="{9AE91FAD-730C-7ED6-FC74-A932CDB65FED}"/>
              </a:ext>
            </a:extLst>
          </p:cNvPr>
          <p:cNvCxnSpPr>
            <a:cxnSpLocks noChangeShapeType="1"/>
          </p:cNvCxnSpPr>
          <p:nvPr userDrawn="1"/>
        </p:nvCxnSpPr>
        <p:spPr bwMode="auto">
          <a:xfrm>
            <a:off x="457200" y="1295400"/>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2937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5949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cxnSp>
        <p:nvCxnSpPr>
          <p:cNvPr id="8" name="Straight Connector 7">
            <a:extLst>
              <a:ext uri="{FF2B5EF4-FFF2-40B4-BE49-F238E27FC236}">
                <a16:creationId xmlns:a16="http://schemas.microsoft.com/office/drawing/2014/main" id="{F2947569-606F-5A1B-F499-6E4B825AD19E}"/>
              </a:ext>
            </a:extLst>
          </p:cNvPr>
          <p:cNvCxnSpPr>
            <a:cxnSpLocks noChangeShapeType="1"/>
          </p:cNvCxnSpPr>
          <p:nvPr userDrawn="1"/>
        </p:nvCxnSpPr>
        <p:spPr bwMode="auto">
          <a:xfrm>
            <a:off x="457200" y="1295400"/>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501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cxnSp>
        <p:nvCxnSpPr>
          <p:cNvPr id="10" name="Straight Connector 5">
            <a:extLst>
              <a:ext uri="{FF2B5EF4-FFF2-40B4-BE49-F238E27FC236}">
                <a16:creationId xmlns:a16="http://schemas.microsoft.com/office/drawing/2014/main" id="{93AD9629-80F4-7A6B-CA86-23CE2DB99B9C}"/>
              </a:ext>
            </a:extLst>
          </p:cNvPr>
          <p:cNvCxnSpPr>
            <a:cxnSpLocks noChangeShapeType="1"/>
          </p:cNvCxnSpPr>
          <p:nvPr userDrawn="1"/>
        </p:nvCxnSpPr>
        <p:spPr bwMode="auto">
          <a:xfrm>
            <a:off x="457200" y="1295400"/>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2627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cxnSp>
        <p:nvCxnSpPr>
          <p:cNvPr id="6" name="Straight Connector 7">
            <a:extLst>
              <a:ext uri="{FF2B5EF4-FFF2-40B4-BE49-F238E27FC236}">
                <a16:creationId xmlns:a16="http://schemas.microsoft.com/office/drawing/2014/main" id="{B32B7225-2C7C-E723-9A83-025BF18EF664}"/>
              </a:ext>
            </a:extLst>
          </p:cNvPr>
          <p:cNvCxnSpPr>
            <a:cxnSpLocks noChangeShapeType="1"/>
          </p:cNvCxnSpPr>
          <p:nvPr userDrawn="1"/>
        </p:nvCxnSpPr>
        <p:spPr bwMode="auto">
          <a:xfrm>
            <a:off x="457200" y="1295400"/>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1038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220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021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3058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764DE79-268F-4C1A-8933-263129D2AF90}" type="datetimeFigureOut">
              <a:rPr lang="en-US" smtClean="0"/>
              <a:pPr/>
              <a:t>3/15/2023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48F63A3B-78C7-47BE-AE5E-E10140E04643}" type="slidenum">
              <a:rPr lang="en-US" smtClean="0"/>
              <a:pPr/>
              <a:t>‹#›</a:t>
            </a:fld>
            <a:endParaRPr lang="en-US" dirty="0"/>
          </a:p>
        </p:txBody>
      </p:sp>
      <p:sp>
        <p:nvSpPr>
          <p:cNvPr id="7" name="TextBox 6">
            <a:extLst>
              <a:ext uri="{FF2B5EF4-FFF2-40B4-BE49-F238E27FC236}">
                <a16:creationId xmlns:a16="http://schemas.microsoft.com/office/drawing/2014/main" id="{EAC260E8-34A3-B6AC-5410-299587C06668}"/>
              </a:ext>
            </a:extLst>
          </p:cNvPr>
          <p:cNvSpPr txBox="1">
            <a:spLocks noChangeArrowheads="1"/>
          </p:cNvSpPr>
          <p:nvPr userDrawn="1"/>
        </p:nvSpPr>
        <p:spPr bwMode="auto">
          <a:xfrm>
            <a:off x="228600" y="6172201"/>
            <a:ext cx="1524000" cy="41549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100" i="1" dirty="0">
                <a:solidFill>
                  <a:srgbClr val="FF0000"/>
                </a:solidFill>
                <a:latin typeface="Times New Roman" panose="02020603050405020304" pitchFamily="18" charset="0"/>
                <a:cs typeface="Times New Roman" panose="02020603050405020304" pitchFamily="18" charset="0"/>
              </a:rPr>
              <a:t>CassBeth</a:t>
            </a:r>
          </a:p>
        </p:txBody>
      </p:sp>
    </p:spTree>
    <p:extLst>
      <p:ext uri="{BB962C8B-B14F-4D97-AF65-F5344CB8AC3E}">
        <p14:creationId xmlns:p14="http://schemas.microsoft.com/office/powerpoint/2010/main" val="137486670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assbeth.com/cleanairbuildings/info-sheet.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cassbeth.co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assbeth.com/cleanairbuildings/info-sheet.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COVID-19_pandemic_by_country_and_territory"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assbeth.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assbeth.com/cleanairbuildings/info-sheet.htm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BF3E-3BFB-88B1-76EA-DBDBDC35AB5E}"/>
              </a:ext>
            </a:extLst>
          </p:cNvPr>
          <p:cNvSpPr txBox="1">
            <a:spLocks/>
          </p:cNvSpPr>
          <p:nvPr/>
        </p:nvSpPr>
        <p:spPr>
          <a:xfrm>
            <a:off x="0" y="1485900"/>
            <a:ext cx="9144000" cy="1543050"/>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n-US" altLang="en-US" sz="4000" dirty="0"/>
              <a:t>Airborne Contagion Assessment </a:t>
            </a:r>
          </a:p>
          <a:p>
            <a:r>
              <a:rPr lang="en-US" altLang="en-US" sz="4000" dirty="0"/>
              <a:t>Ventilation Alarms System</a:t>
            </a:r>
          </a:p>
        </p:txBody>
      </p:sp>
      <p:sp>
        <p:nvSpPr>
          <p:cNvPr id="3" name="Subtitle 2">
            <a:extLst>
              <a:ext uri="{FF2B5EF4-FFF2-40B4-BE49-F238E27FC236}">
                <a16:creationId xmlns:a16="http://schemas.microsoft.com/office/drawing/2014/main" id="{64831D6A-01DF-A37F-3EC8-52DD1F518DDC}"/>
              </a:ext>
            </a:extLst>
          </p:cNvPr>
          <p:cNvSpPr txBox="1">
            <a:spLocks/>
          </p:cNvSpPr>
          <p:nvPr/>
        </p:nvSpPr>
        <p:spPr>
          <a:xfrm>
            <a:off x="0" y="4171950"/>
            <a:ext cx="9144000" cy="1257300"/>
          </a:xfrm>
          <a:prstGeom prst="rect">
            <a:avLst/>
          </a:prstGeom>
          <a:solidFill>
            <a:schemeClr val="bg1"/>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400" dirty="0"/>
              <a:t>Business Development Presentation</a:t>
            </a:r>
          </a:p>
          <a:p>
            <a:pPr marL="0" indent="0" algn="ctr">
              <a:buNone/>
            </a:pPr>
            <a:r>
              <a:rPr lang="en-US" altLang="en-US" sz="2400" dirty="0"/>
              <a:t>Walt Sobkiw</a:t>
            </a:r>
          </a:p>
          <a:p>
            <a:pPr marL="0" indent="0" algn="ctr">
              <a:buNone/>
            </a:pPr>
            <a:r>
              <a:rPr lang="en-US" altLang="en-US" sz="2400" dirty="0"/>
              <a:t>March 2023</a:t>
            </a:r>
          </a:p>
          <a:p>
            <a:pPr marL="0" indent="0" algn="ctr">
              <a:buNone/>
            </a:pPr>
            <a:endParaRPr lang="en-US" altLang="en-US" sz="1600" dirty="0"/>
          </a:p>
        </p:txBody>
      </p:sp>
      <p:pic>
        <p:nvPicPr>
          <p:cNvPr id="4" name="Picture 2">
            <a:hlinkClick r:id="rId2"/>
            <a:extLst>
              <a:ext uri="{FF2B5EF4-FFF2-40B4-BE49-F238E27FC236}">
                <a16:creationId xmlns:a16="http://schemas.microsoft.com/office/drawing/2014/main" id="{36E878B7-C10B-F567-A340-A4F36FDC0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2971800"/>
            <a:ext cx="1081217"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4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3712-C9EF-F3E2-B149-F7D5DCF59F15}"/>
              </a:ext>
            </a:extLst>
          </p:cNvPr>
          <p:cNvSpPr>
            <a:spLocks noGrp="1"/>
          </p:cNvSpPr>
          <p:nvPr>
            <p:ph type="title"/>
          </p:nvPr>
        </p:nvSpPr>
        <p:spPr/>
        <p:txBody>
          <a:bodyPr>
            <a:normAutofit/>
          </a:bodyPr>
          <a:lstStyle/>
          <a:p>
            <a:r>
              <a:rPr lang="en-US" sz="3600" dirty="0"/>
              <a:t>Airborne Contagion Assessment Ventilation Alarms System</a:t>
            </a:r>
          </a:p>
        </p:txBody>
      </p:sp>
      <p:pic>
        <p:nvPicPr>
          <p:cNvPr id="1025" name="Picture 1">
            <a:extLst>
              <a:ext uri="{FF2B5EF4-FFF2-40B4-BE49-F238E27FC236}">
                <a16:creationId xmlns:a16="http://schemas.microsoft.com/office/drawing/2014/main" id="{FD938AC3-DEA4-E3CC-0E82-30EB0AD76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057400"/>
            <a:ext cx="2181225" cy="1014413"/>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4">
            <a:extLst>
              <a:ext uri="{FF2B5EF4-FFF2-40B4-BE49-F238E27FC236}">
                <a16:creationId xmlns:a16="http://schemas.microsoft.com/office/drawing/2014/main" id="{39DC8ECD-36DB-1660-D51F-AC2F5539DF0F}"/>
              </a:ext>
            </a:extLst>
          </p:cNvPr>
          <p:cNvSpPr>
            <a:spLocks noChangeArrowheads="1"/>
          </p:cNvSpPr>
          <p:nvPr/>
        </p:nvSpPr>
        <p:spPr bwMode="auto">
          <a:xfrm>
            <a:off x="5086351" y="23761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027" name="Picture 3">
            <a:extLst>
              <a:ext uri="{FF2B5EF4-FFF2-40B4-BE49-F238E27FC236}">
                <a16:creationId xmlns:a16="http://schemas.microsoft.com/office/drawing/2014/main" id="{5C11412D-75BA-FD73-C0A4-F0A654119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86100"/>
            <a:ext cx="3017044" cy="2662238"/>
          </a:xfrm>
          <a:prstGeom prst="rect">
            <a:avLst/>
          </a:prstGeom>
          <a:noFill/>
          <a:extLst>
            <a:ext uri="{909E8E84-426E-40DD-AFC4-6F175D3DCCD1}">
              <a14:hiddenFill xmlns:a14="http://schemas.microsoft.com/office/drawing/2010/main">
                <a:solidFill>
                  <a:srgbClr val="FFFFFF"/>
                </a:solidFill>
              </a14:hiddenFill>
            </a:ext>
          </a:extLst>
        </p:spPr>
      </p:pic>
      <p:sp>
        <p:nvSpPr>
          <p:cNvPr id="150" name="Rectangle 6">
            <a:extLst>
              <a:ext uri="{FF2B5EF4-FFF2-40B4-BE49-F238E27FC236}">
                <a16:creationId xmlns:a16="http://schemas.microsoft.com/office/drawing/2014/main" id="{273479A4-3101-6703-FE83-19F093E929C6}"/>
              </a:ext>
            </a:extLst>
          </p:cNvPr>
          <p:cNvSpPr>
            <a:spLocks noChangeArrowheads="1"/>
          </p:cNvSpPr>
          <p:nvPr/>
        </p:nvSpPr>
        <p:spPr bwMode="auto">
          <a:xfrm>
            <a:off x="2857501" y="23761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029" name="Picture 5">
            <a:extLst>
              <a:ext uri="{FF2B5EF4-FFF2-40B4-BE49-F238E27FC236}">
                <a16:creationId xmlns:a16="http://schemas.microsoft.com/office/drawing/2014/main" id="{4C2F0948-53E8-B990-63BC-FECC0D8A8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2000250"/>
            <a:ext cx="2865374" cy="3844347"/>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8">
            <a:extLst>
              <a:ext uri="{FF2B5EF4-FFF2-40B4-BE49-F238E27FC236}">
                <a16:creationId xmlns:a16="http://schemas.microsoft.com/office/drawing/2014/main" id="{19F85831-CAD6-B3BB-BA90-4300A274570D}"/>
              </a:ext>
            </a:extLst>
          </p:cNvPr>
          <p:cNvSpPr>
            <a:spLocks noChangeArrowheads="1"/>
          </p:cNvSpPr>
          <p:nvPr/>
        </p:nvSpPr>
        <p:spPr bwMode="auto">
          <a:xfrm>
            <a:off x="285751" y="19189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031" name="Picture 7">
            <a:extLst>
              <a:ext uri="{FF2B5EF4-FFF2-40B4-BE49-F238E27FC236}">
                <a16:creationId xmlns:a16="http://schemas.microsoft.com/office/drawing/2014/main" id="{736C4344-0604-4FF3-A9C8-5E1CD7352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2241" y="3622693"/>
            <a:ext cx="2417025" cy="12295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1005E9-2366-00A0-91A1-75A49B0783CF}"/>
              </a:ext>
            </a:extLst>
          </p:cNvPr>
          <p:cNvSpPr txBox="1"/>
          <p:nvPr/>
        </p:nvSpPr>
        <p:spPr>
          <a:xfrm>
            <a:off x="5372100" y="2114551"/>
            <a:ext cx="3314700" cy="923330"/>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User observations, Site Survey Data, Certified Government data, Future Real time Data</a:t>
            </a:r>
          </a:p>
        </p:txBody>
      </p:sp>
      <p:sp>
        <p:nvSpPr>
          <p:cNvPr id="5" name="TextBox 4">
            <a:extLst>
              <a:ext uri="{FF2B5EF4-FFF2-40B4-BE49-F238E27FC236}">
                <a16:creationId xmlns:a16="http://schemas.microsoft.com/office/drawing/2014/main" id="{CCDAE4AC-6969-303D-0B26-5AC1EA59556E}"/>
              </a:ext>
            </a:extLst>
          </p:cNvPr>
          <p:cNvSpPr txBox="1"/>
          <p:nvPr/>
        </p:nvSpPr>
        <p:spPr>
          <a:xfrm>
            <a:off x="2438400" y="6096000"/>
            <a:ext cx="4572000" cy="369332"/>
          </a:xfrm>
          <a:prstGeom prst="rect">
            <a:avLst/>
          </a:prstGeom>
          <a:noFill/>
        </p:spPr>
        <p:txBody>
          <a:bodyPr wrap="square">
            <a:spAutoFit/>
          </a:bodyPr>
          <a:lstStyle/>
          <a:p>
            <a:pPr algn="ctr"/>
            <a:r>
              <a:rPr lang="en-US" sz="1800" dirty="0">
                <a:hlinkClick r:id="rId6"/>
              </a:rPr>
              <a:t>www.cassbeth.com</a:t>
            </a:r>
            <a:r>
              <a:rPr lang="en-US" sz="1800" dirty="0"/>
              <a:t> </a:t>
            </a:r>
            <a:endParaRPr lang="en-US" dirty="0"/>
          </a:p>
        </p:txBody>
      </p:sp>
    </p:spTree>
    <p:extLst>
      <p:ext uri="{BB962C8B-B14F-4D97-AF65-F5344CB8AC3E}">
        <p14:creationId xmlns:p14="http://schemas.microsoft.com/office/powerpoint/2010/main" val="40156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3712-C9EF-F3E2-B149-F7D5DCF59F15}"/>
              </a:ext>
            </a:extLst>
          </p:cNvPr>
          <p:cNvSpPr>
            <a:spLocks noGrp="1"/>
          </p:cNvSpPr>
          <p:nvPr>
            <p:ph type="title"/>
          </p:nvPr>
        </p:nvSpPr>
        <p:spPr/>
        <p:txBody>
          <a:bodyPr>
            <a:normAutofit/>
          </a:bodyPr>
          <a:lstStyle/>
          <a:p>
            <a:r>
              <a:rPr lang="en-US" sz="3600" dirty="0"/>
              <a:t>Airborne Contagion Assessment Ventilation Alarms System</a:t>
            </a:r>
          </a:p>
        </p:txBody>
      </p:sp>
      <p:sp>
        <p:nvSpPr>
          <p:cNvPr id="148" name="Rectangle 2">
            <a:extLst>
              <a:ext uri="{FF2B5EF4-FFF2-40B4-BE49-F238E27FC236}">
                <a16:creationId xmlns:a16="http://schemas.microsoft.com/office/drawing/2014/main" id="{A2D5615D-1AE2-E8F1-E24F-0952C5750F6D}"/>
              </a:ext>
            </a:extLst>
          </p:cNvPr>
          <p:cNvSpPr>
            <a:spLocks noChangeArrowheads="1"/>
          </p:cNvSpPr>
          <p:nvPr/>
        </p:nvSpPr>
        <p:spPr bwMode="auto">
          <a:xfrm>
            <a:off x="571501" y="22618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49" name="Rectangle 4">
            <a:extLst>
              <a:ext uri="{FF2B5EF4-FFF2-40B4-BE49-F238E27FC236}">
                <a16:creationId xmlns:a16="http://schemas.microsoft.com/office/drawing/2014/main" id="{39DC8ECD-36DB-1660-D51F-AC2F5539DF0F}"/>
              </a:ext>
            </a:extLst>
          </p:cNvPr>
          <p:cNvSpPr>
            <a:spLocks noChangeArrowheads="1"/>
          </p:cNvSpPr>
          <p:nvPr/>
        </p:nvSpPr>
        <p:spPr bwMode="auto">
          <a:xfrm>
            <a:off x="5086351" y="23761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50" name="Rectangle 6">
            <a:extLst>
              <a:ext uri="{FF2B5EF4-FFF2-40B4-BE49-F238E27FC236}">
                <a16:creationId xmlns:a16="http://schemas.microsoft.com/office/drawing/2014/main" id="{273479A4-3101-6703-FE83-19F093E929C6}"/>
              </a:ext>
            </a:extLst>
          </p:cNvPr>
          <p:cNvSpPr>
            <a:spLocks noChangeArrowheads="1"/>
          </p:cNvSpPr>
          <p:nvPr/>
        </p:nvSpPr>
        <p:spPr bwMode="auto">
          <a:xfrm>
            <a:off x="2857501" y="23761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51" name="Rectangle 8">
            <a:extLst>
              <a:ext uri="{FF2B5EF4-FFF2-40B4-BE49-F238E27FC236}">
                <a16:creationId xmlns:a16="http://schemas.microsoft.com/office/drawing/2014/main" id="{19F85831-CAD6-B3BB-BA90-4300A274570D}"/>
              </a:ext>
            </a:extLst>
          </p:cNvPr>
          <p:cNvSpPr>
            <a:spLocks noChangeArrowheads="1"/>
          </p:cNvSpPr>
          <p:nvPr/>
        </p:nvSpPr>
        <p:spPr bwMode="auto">
          <a:xfrm>
            <a:off x="285751" y="19189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3" name="Rectangle 2">
            <a:extLst>
              <a:ext uri="{FF2B5EF4-FFF2-40B4-BE49-F238E27FC236}">
                <a16:creationId xmlns:a16="http://schemas.microsoft.com/office/drawing/2014/main" id="{FD8E40CD-66BE-3266-CC94-AACF50300EFF}"/>
              </a:ext>
            </a:extLst>
          </p:cNvPr>
          <p:cNvSpPr>
            <a:spLocks noChangeArrowheads="1"/>
          </p:cNvSpPr>
          <p:nvPr/>
        </p:nvSpPr>
        <p:spPr bwMode="auto">
          <a:xfrm>
            <a:off x="2800351" y="2033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4" name="Rectangle 4">
            <a:extLst>
              <a:ext uri="{FF2B5EF4-FFF2-40B4-BE49-F238E27FC236}">
                <a16:creationId xmlns:a16="http://schemas.microsoft.com/office/drawing/2014/main" id="{5803CA3A-5395-9AFF-570F-19682BCDBC11}"/>
              </a:ext>
            </a:extLst>
          </p:cNvPr>
          <p:cNvSpPr>
            <a:spLocks noChangeArrowheads="1"/>
          </p:cNvSpPr>
          <p:nvPr/>
        </p:nvSpPr>
        <p:spPr bwMode="auto">
          <a:xfrm>
            <a:off x="5486401" y="2033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2051" name="Picture 3">
            <a:extLst>
              <a:ext uri="{FF2B5EF4-FFF2-40B4-BE49-F238E27FC236}">
                <a16:creationId xmlns:a16="http://schemas.microsoft.com/office/drawing/2014/main" id="{596C422C-D4C5-7EDA-13C0-F10D0AB31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000251"/>
            <a:ext cx="3206303"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D816EFDE-0DE1-0B52-15AE-36C0D5F48421}"/>
              </a:ext>
            </a:extLst>
          </p:cNvPr>
          <p:cNvSpPr>
            <a:spLocks noChangeArrowheads="1"/>
          </p:cNvSpPr>
          <p:nvPr/>
        </p:nvSpPr>
        <p:spPr bwMode="auto">
          <a:xfrm>
            <a:off x="1828801" y="39763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6" name="Rectangle 8">
            <a:extLst>
              <a:ext uri="{FF2B5EF4-FFF2-40B4-BE49-F238E27FC236}">
                <a16:creationId xmlns:a16="http://schemas.microsoft.com/office/drawing/2014/main" id="{CCA473A8-80EB-024B-B866-03E3B256B708}"/>
              </a:ext>
            </a:extLst>
          </p:cNvPr>
          <p:cNvSpPr>
            <a:spLocks noChangeArrowheads="1"/>
          </p:cNvSpPr>
          <p:nvPr/>
        </p:nvSpPr>
        <p:spPr bwMode="auto">
          <a:xfrm>
            <a:off x="6057901" y="18046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2055" name="Picture 7">
            <a:extLst>
              <a:ext uri="{FF2B5EF4-FFF2-40B4-BE49-F238E27FC236}">
                <a16:creationId xmlns:a16="http://schemas.microsoft.com/office/drawing/2014/main" id="{E2D20BB0-21AD-69DD-93D9-E11871852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943100"/>
            <a:ext cx="2976563" cy="261461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extLst>
              <a:ext uri="{FF2B5EF4-FFF2-40B4-BE49-F238E27FC236}">
                <a16:creationId xmlns:a16="http://schemas.microsoft.com/office/drawing/2014/main" id="{B9D376BC-8A46-010C-8348-8E4675658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1" y="3829050"/>
            <a:ext cx="2990513" cy="21145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08E76822-3526-FD10-069C-942E15F05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4400550"/>
            <a:ext cx="41659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95CBB3B9-B4A3-2A4B-F3AD-A07FAD8CB2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2400300"/>
            <a:ext cx="2181225" cy="101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5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602E-5924-3FBF-8A9C-C1ECBECA8237}"/>
              </a:ext>
            </a:extLst>
          </p:cNvPr>
          <p:cNvSpPr>
            <a:spLocks noGrp="1"/>
          </p:cNvSpPr>
          <p:nvPr>
            <p:ph type="title"/>
          </p:nvPr>
        </p:nvSpPr>
        <p:spPr/>
        <p:txBody>
          <a:bodyPr>
            <a:normAutofit/>
          </a:bodyPr>
          <a:lstStyle/>
          <a:p>
            <a:r>
              <a:rPr lang="en-US" sz="3600" dirty="0"/>
              <a:t>Airborne Contagion Assessment Ventilation Alarms System</a:t>
            </a:r>
          </a:p>
        </p:txBody>
      </p:sp>
      <p:sp>
        <p:nvSpPr>
          <p:cNvPr id="3" name="Content Placeholder 2">
            <a:extLst>
              <a:ext uri="{FF2B5EF4-FFF2-40B4-BE49-F238E27FC236}">
                <a16:creationId xmlns:a16="http://schemas.microsoft.com/office/drawing/2014/main" id="{17BE5C47-C4D0-3384-3ECF-271E14F551C3}"/>
              </a:ext>
            </a:extLst>
          </p:cNvPr>
          <p:cNvSpPr>
            <a:spLocks noGrp="1"/>
          </p:cNvSpPr>
          <p:nvPr>
            <p:ph idx="1"/>
          </p:nvPr>
        </p:nvSpPr>
        <p:spPr/>
        <p:txBody>
          <a:bodyPr>
            <a:normAutofit/>
          </a:bodyPr>
          <a:lstStyle/>
          <a:p>
            <a:r>
              <a:rPr lang="en-US" sz="2400" dirty="0"/>
              <a:t>Prototype software</a:t>
            </a:r>
          </a:p>
          <a:p>
            <a:r>
              <a:rPr lang="en-US" sz="2400" dirty="0"/>
              <a:t>Database of 1000+ buildings</a:t>
            </a:r>
          </a:p>
          <a:p>
            <a:r>
              <a:rPr lang="en-US" sz="2400" dirty="0"/>
              <a:t>Patent application</a:t>
            </a:r>
          </a:p>
          <a:p>
            <a:r>
              <a:rPr lang="en-US" sz="2400" dirty="0"/>
              <a:t>Business Plan</a:t>
            </a:r>
          </a:p>
          <a:p>
            <a:r>
              <a:rPr lang="en-US" sz="2400" dirty="0"/>
              <a:t>To duplicate this work 2+ years $6+ million</a:t>
            </a:r>
          </a:p>
          <a:p>
            <a:pPr marL="0" indent="0" algn="ctr">
              <a:buNone/>
            </a:pPr>
            <a:endParaRPr lang="en-US" sz="1950" dirty="0"/>
          </a:p>
          <a:p>
            <a:pPr marL="0" indent="0" algn="ctr">
              <a:buNone/>
            </a:pPr>
            <a:r>
              <a:rPr lang="en-US" sz="2625" b="1" dirty="0"/>
              <a:t>Looking for licensees and or partners </a:t>
            </a:r>
          </a:p>
          <a:p>
            <a:pPr marL="0" indent="0" algn="ctr">
              <a:buNone/>
            </a:pPr>
            <a:r>
              <a:rPr lang="en-US" sz="2625" b="1" dirty="0"/>
              <a:t>to manufacture and distribute the system</a:t>
            </a:r>
          </a:p>
          <a:p>
            <a:pPr marL="0" indent="0" algn="ctr">
              <a:buNone/>
            </a:pPr>
            <a:r>
              <a:rPr lang="en-US" sz="1800" dirty="0"/>
              <a:t>New market: Ventilation Alarm Systems</a:t>
            </a:r>
          </a:p>
          <a:p>
            <a:pPr marL="0" indent="0" algn="ctr">
              <a:buNone/>
            </a:pPr>
            <a:r>
              <a:rPr lang="en-US" sz="1800" dirty="0"/>
              <a:t>$$$ Billions because it is infrastructure</a:t>
            </a:r>
          </a:p>
          <a:p>
            <a:pPr marL="0" indent="0" algn="ctr">
              <a:buNone/>
            </a:pPr>
            <a:endParaRPr lang="en-US" sz="2400" b="1" dirty="0"/>
          </a:p>
          <a:p>
            <a:endParaRPr lang="en-US" sz="2400" dirty="0"/>
          </a:p>
        </p:txBody>
      </p:sp>
    </p:spTree>
    <p:extLst>
      <p:ext uri="{BB962C8B-B14F-4D97-AF65-F5344CB8AC3E}">
        <p14:creationId xmlns:p14="http://schemas.microsoft.com/office/powerpoint/2010/main" val="126418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11A2-6B7A-B6C7-F98F-29C88C0B1297}"/>
              </a:ext>
            </a:extLst>
          </p:cNvPr>
          <p:cNvSpPr>
            <a:spLocks noGrp="1"/>
          </p:cNvSpPr>
          <p:nvPr>
            <p:ph type="title"/>
          </p:nvPr>
        </p:nvSpPr>
        <p:spPr>
          <a:xfrm>
            <a:off x="623888" y="3429001"/>
            <a:ext cx="7886700" cy="850106"/>
          </a:xfrm>
        </p:spPr>
        <p:txBody>
          <a:bodyPr>
            <a:normAutofit fontScale="90000"/>
          </a:bodyPr>
          <a:lstStyle/>
          <a:p>
            <a:r>
              <a:rPr lang="en-US" dirty="0"/>
              <a:t>Backup Slides</a:t>
            </a:r>
          </a:p>
        </p:txBody>
      </p:sp>
      <p:sp>
        <p:nvSpPr>
          <p:cNvPr id="3" name="Text Placeholder 2">
            <a:extLst>
              <a:ext uri="{FF2B5EF4-FFF2-40B4-BE49-F238E27FC236}">
                <a16:creationId xmlns:a16="http://schemas.microsoft.com/office/drawing/2014/main" id="{C0095A2B-9290-33C6-2BB8-FF16866C4409}"/>
              </a:ext>
            </a:extLst>
          </p:cNvPr>
          <p:cNvSpPr>
            <a:spLocks noGrp="1"/>
          </p:cNvSpPr>
          <p:nvPr>
            <p:ph type="body" idx="1"/>
          </p:nvPr>
        </p:nvSpPr>
        <p:spPr/>
        <p:txBody>
          <a:bodyPr/>
          <a:lstStyle/>
          <a:p>
            <a:pPr algn="ctr"/>
            <a:r>
              <a:rPr lang="en-US" dirty="0">
                <a:solidFill>
                  <a:schemeClr val="tx1"/>
                </a:solidFill>
              </a:rPr>
              <a:t>Market, Competition, Closing, Needs Statements</a:t>
            </a:r>
          </a:p>
        </p:txBody>
      </p:sp>
      <p:pic>
        <p:nvPicPr>
          <p:cNvPr id="4" name="Picture 2">
            <a:hlinkClick r:id="rId2"/>
            <a:extLst>
              <a:ext uri="{FF2B5EF4-FFF2-40B4-BE49-F238E27FC236}">
                <a16:creationId xmlns:a16="http://schemas.microsoft.com/office/drawing/2014/main" id="{B2A763B0-4826-0B50-C84B-22A584AF8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2457450"/>
            <a:ext cx="1081217"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59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FA49-383C-9B88-AA77-B0D0115FD3A2}"/>
              </a:ext>
            </a:extLst>
          </p:cNvPr>
          <p:cNvSpPr>
            <a:spLocks noGrp="1"/>
          </p:cNvSpPr>
          <p:nvPr>
            <p:ph type="title"/>
          </p:nvPr>
        </p:nvSpPr>
        <p:spPr/>
        <p:txBody>
          <a:bodyPr/>
          <a:lstStyle/>
          <a:p>
            <a:r>
              <a:rPr lang="en-US" dirty="0"/>
              <a:t>Market</a:t>
            </a:r>
          </a:p>
        </p:txBody>
      </p:sp>
      <p:graphicFrame>
        <p:nvGraphicFramePr>
          <p:cNvPr id="4" name="Content Placeholder 3">
            <a:extLst>
              <a:ext uri="{FF2B5EF4-FFF2-40B4-BE49-F238E27FC236}">
                <a16:creationId xmlns:a16="http://schemas.microsoft.com/office/drawing/2014/main" id="{37BCA2D7-DDF2-FC46-5BA1-5566746B590B}"/>
              </a:ext>
            </a:extLst>
          </p:cNvPr>
          <p:cNvGraphicFramePr>
            <a:graphicFrameLocks noGrp="1"/>
          </p:cNvGraphicFramePr>
          <p:nvPr>
            <p:ph idx="1"/>
            <p:extLst>
              <p:ext uri="{D42A27DB-BD31-4B8C-83A1-F6EECF244321}">
                <p14:modId xmlns:p14="http://schemas.microsoft.com/office/powerpoint/2010/main" val="1926535999"/>
              </p:ext>
            </p:extLst>
          </p:nvPr>
        </p:nvGraphicFramePr>
        <p:xfrm>
          <a:off x="628650" y="2286000"/>
          <a:ext cx="3657600" cy="1828800"/>
        </p:xfrm>
        <a:graphic>
          <a:graphicData uri="http://schemas.openxmlformats.org/drawingml/2006/table">
            <a:tbl>
              <a:tblPr firstRow="1" firstCol="1" bandRow="1">
                <a:tableStyleId>{5C22544A-7EE6-4342-B048-85BDC9FD1C3A}</a:tableStyleId>
              </a:tblPr>
              <a:tblGrid>
                <a:gridCol w="2336353">
                  <a:extLst>
                    <a:ext uri="{9D8B030D-6E8A-4147-A177-3AD203B41FA5}">
                      <a16:colId xmlns:a16="http://schemas.microsoft.com/office/drawing/2014/main" val="4107918937"/>
                    </a:ext>
                  </a:extLst>
                </a:gridCol>
                <a:gridCol w="1321247">
                  <a:extLst>
                    <a:ext uri="{9D8B030D-6E8A-4147-A177-3AD203B41FA5}">
                      <a16:colId xmlns:a16="http://schemas.microsoft.com/office/drawing/2014/main" val="3818629166"/>
                    </a:ext>
                  </a:extLst>
                </a:gridCol>
              </a:tblGrid>
              <a:tr h="228600">
                <a:tc>
                  <a:txBody>
                    <a:bodyPr/>
                    <a:lstStyle/>
                    <a:p>
                      <a:pPr marL="0" marR="0" algn="ctr">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Building Type</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500">
                          <a:solidFill>
                            <a:schemeClr val="tx1"/>
                          </a:solidFill>
                          <a:effectLst/>
                          <a:latin typeface="Times New Roman" panose="02020603050405020304" pitchFamily="18" charset="0"/>
                          <a:cs typeface="Times New Roman" panose="02020603050405020304" pitchFamily="18" charset="0"/>
                        </a:rPr>
                        <a:t>sq-ft (a)</a:t>
                      </a:r>
                      <a:endParaRPr lang="en-US" sz="1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9791967"/>
                  </a:ext>
                </a:extLst>
              </a:tr>
              <a:tr h="228600">
                <a:tc>
                  <a:txBody>
                    <a:bodyPr/>
                    <a:lstStyle/>
                    <a:p>
                      <a:pPr marL="0" marR="0" algn="r">
                        <a:spcBef>
                          <a:spcPts val="0"/>
                        </a:spcBef>
                        <a:spcAft>
                          <a:spcPts val="0"/>
                        </a:spcAft>
                      </a:pPr>
                      <a:r>
                        <a:rPr lang="en-US" sz="1500" b="0" dirty="0">
                          <a:solidFill>
                            <a:schemeClr val="tx1"/>
                          </a:solidFill>
                          <a:effectLst/>
                          <a:latin typeface="Times New Roman" panose="02020603050405020304" pitchFamily="18" charset="0"/>
                          <a:cs typeface="Times New Roman" panose="02020603050405020304" pitchFamily="18" charset="0"/>
                        </a:rPr>
                        <a:t>Schools</a:t>
                      </a:r>
                      <a:endParaRPr lang="en-US"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1,698,000,000</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532736"/>
                  </a:ext>
                </a:extLst>
              </a:tr>
              <a:tr h="228600">
                <a:tc>
                  <a:txBody>
                    <a:bodyPr/>
                    <a:lstStyle/>
                    <a:p>
                      <a:pPr marL="0" marR="0" algn="r">
                        <a:spcBef>
                          <a:spcPts val="0"/>
                        </a:spcBef>
                        <a:spcAft>
                          <a:spcPts val="0"/>
                        </a:spcAft>
                      </a:pPr>
                      <a:r>
                        <a:rPr lang="en-US" sz="1500" b="0" dirty="0">
                          <a:solidFill>
                            <a:schemeClr val="tx1"/>
                          </a:solidFill>
                          <a:effectLst/>
                          <a:latin typeface="Times New Roman" panose="02020603050405020304" pitchFamily="18" charset="0"/>
                          <a:cs typeface="Times New Roman" panose="02020603050405020304" pitchFamily="18" charset="0"/>
                        </a:rPr>
                        <a:t>Commercial Office Space</a:t>
                      </a:r>
                      <a:endParaRPr lang="en-US"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4,000,000,000</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0496847"/>
                  </a:ext>
                </a:extLst>
              </a:tr>
              <a:tr h="228600">
                <a:tc>
                  <a:txBody>
                    <a:bodyPr/>
                    <a:lstStyle/>
                    <a:p>
                      <a:pPr marL="0" marR="0" algn="r">
                        <a:spcBef>
                          <a:spcPts val="0"/>
                        </a:spcBef>
                        <a:spcAft>
                          <a:spcPts val="0"/>
                        </a:spcAft>
                      </a:pPr>
                      <a:r>
                        <a:rPr lang="en-US" sz="1500" b="0" dirty="0">
                          <a:solidFill>
                            <a:schemeClr val="tx1"/>
                          </a:solidFill>
                          <a:effectLst/>
                          <a:latin typeface="Times New Roman" panose="02020603050405020304" pitchFamily="18" charset="0"/>
                          <a:cs typeface="Times New Roman" panose="02020603050405020304" pitchFamily="18" charset="0"/>
                        </a:rPr>
                        <a:t>Retail</a:t>
                      </a:r>
                      <a:endParaRPr lang="en-US"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9,500,000,000</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056788"/>
                  </a:ext>
                </a:extLst>
              </a:tr>
              <a:tr h="228600">
                <a:tc>
                  <a:txBody>
                    <a:bodyPr/>
                    <a:lstStyle/>
                    <a:p>
                      <a:pPr marL="0" marR="0" algn="r">
                        <a:spcBef>
                          <a:spcPts val="0"/>
                        </a:spcBef>
                        <a:spcAft>
                          <a:spcPts val="0"/>
                        </a:spcAft>
                      </a:pPr>
                      <a:r>
                        <a:rPr lang="en-US" sz="1500" b="0" dirty="0">
                          <a:solidFill>
                            <a:schemeClr val="tx1"/>
                          </a:solidFill>
                          <a:effectLst/>
                          <a:latin typeface="Times New Roman" panose="02020603050405020304" pitchFamily="18" charset="0"/>
                          <a:cs typeface="Times New Roman" panose="02020603050405020304" pitchFamily="18" charset="0"/>
                        </a:rPr>
                        <a:t>Industrial Property</a:t>
                      </a:r>
                      <a:endParaRPr lang="en-US"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13,000,000,000</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2624197"/>
                  </a:ext>
                </a:extLst>
              </a:tr>
              <a:tr h="228600">
                <a:tc>
                  <a:txBody>
                    <a:bodyPr/>
                    <a:lstStyle/>
                    <a:p>
                      <a:pPr marL="0" marR="0" algn="r">
                        <a:spcBef>
                          <a:spcPts val="0"/>
                        </a:spcBef>
                        <a:spcAft>
                          <a:spcPts val="0"/>
                        </a:spcAft>
                      </a:pPr>
                      <a:r>
                        <a:rPr lang="en-US" sz="1500" b="0" dirty="0">
                          <a:solidFill>
                            <a:schemeClr val="tx1"/>
                          </a:solidFill>
                          <a:effectLst/>
                          <a:latin typeface="Times New Roman" panose="02020603050405020304" pitchFamily="18" charset="0"/>
                          <a:cs typeface="Times New Roman" panose="02020603050405020304" pitchFamily="18" charset="0"/>
                        </a:rPr>
                        <a:t> </a:t>
                      </a:r>
                      <a:endParaRPr lang="en-US"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 </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931972"/>
                  </a:ext>
                </a:extLst>
              </a:tr>
              <a:tr h="228600">
                <a:tc>
                  <a:txBody>
                    <a:bodyPr/>
                    <a:lstStyle/>
                    <a:p>
                      <a:pPr marL="0" marR="0" algn="r">
                        <a:spcBef>
                          <a:spcPts val="0"/>
                        </a:spcBef>
                        <a:spcAft>
                          <a:spcPts val="0"/>
                        </a:spcAft>
                      </a:pPr>
                      <a:r>
                        <a:rPr lang="en-US" sz="1500" b="0" dirty="0">
                          <a:solidFill>
                            <a:schemeClr val="tx1"/>
                          </a:solidFill>
                          <a:effectLst/>
                          <a:latin typeface="Times New Roman" panose="02020603050405020304" pitchFamily="18" charset="0"/>
                          <a:cs typeface="Times New Roman" panose="02020603050405020304" pitchFamily="18" charset="0"/>
                        </a:rPr>
                        <a:t>Percent Of Market</a:t>
                      </a:r>
                      <a:endParaRPr lang="en-US"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 </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8650000"/>
                  </a:ext>
                </a:extLst>
              </a:tr>
              <a:tr h="228600">
                <a:tc>
                  <a:txBody>
                    <a:bodyPr/>
                    <a:lstStyle/>
                    <a:p>
                      <a:pPr marL="0" marR="0" algn="r">
                        <a:spcBef>
                          <a:spcPts val="0"/>
                        </a:spcBef>
                        <a:spcAft>
                          <a:spcPts val="0"/>
                        </a:spcAft>
                      </a:pPr>
                      <a:r>
                        <a:rPr lang="en-US" sz="1500" b="0" dirty="0">
                          <a:solidFill>
                            <a:schemeClr val="tx1"/>
                          </a:solidFill>
                          <a:effectLst/>
                          <a:latin typeface="Times New Roman" panose="02020603050405020304" pitchFamily="18" charset="0"/>
                          <a:cs typeface="Times New Roman" panose="02020603050405020304" pitchFamily="18" charset="0"/>
                        </a:rPr>
                        <a:t>Sales Per Year</a:t>
                      </a:r>
                      <a:endParaRPr lang="en-US"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 </a:t>
                      </a: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368545"/>
                  </a:ext>
                </a:extLst>
              </a:tr>
            </a:tbl>
          </a:graphicData>
        </a:graphic>
      </p:graphicFrame>
      <p:sp>
        <p:nvSpPr>
          <p:cNvPr id="5" name="TextBox 4">
            <a:extLst>
              <a:ext uri="{FF2B5EF4-FFF2-40B4-BE49-F238E27FC236}">
                <a16:creationId xmlns:a16="http://schemas.microsoft.com/office/drawing/2014/main" id="{1DA8D000-E36E-87D5-37D7-57985AD1D0D7}"/>
              </a:ext>
            </a:extLst>
          </p:cNvPr>
          <p:cNvSpPr txBox="1"/>
          <p:nvPr/>
        </p:nvSpPr>
        <p:spPr>
          <a:xfrm>
            <a:off x="628650" y="4171950"/>
            <a:ext cx="3657600"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Hardware Sales $150/1000 sq-feet</a:t>
            </a:r>
          </a:p>
          <a:p>
            <a:pPr algn="ctr"/>
            <a:r>
              <a:rPr lang="en-US" dirty="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Hardware Licensing</a:t>
            </a:r>
          </a:p>
        </p:txBody>
      </p:sp>
      <p:graphicFrame>
        <p:nvGraphicFramePr>
          <p:cNvPr id="6" name="Table 5">
            <a:extLst>
              <a:ext uri="{FF2B5EF4-FFF2-40B4-BE49-F238E27FC236}">
                <a16:creationId xmlns:a16="http://schemas.microsoft.com/office/drawing/2014/main" id="{5C66346A-186B-BF36-E7DF-FBFCBB179C19}"/>
              </a:ext>
            </a:extLst>
          </p:cNvPr>
          <p:cNvGraphicFramePr>
            <a:graphicFrameLocks noGrp="1"/>
          </p:cNvGraphicFramePr>
          <p:nvPr>
            <p:extLst>
              <p:ext uri="{D42A27DB-BD31-4B8C-83A1-F6EECF244321}">
                <p14:modId xmlns:p14="http://schemas.microsoft.com/office/powerpoint/2010/main" val="945831177"/>
              </p:ext>
            </p:extLst>
          </p:nvPr>
        </p:nvGraphicFramePr>
        <p:xfrm>
          <a:off x="4400550" y="2286000"/>
          <a:ext cx="4286250" cy="2286000"/>
        </p:xfrm>
        <a:graphic>
          <a:graphicData uri="http://schemas.openxmlformats.org/drawingml/2006/table">
            <a:tbl>
              <a:tblPr firstRow="1" firstCol="1" bandRow="1">
                <a:tableStyleId>{5C22544A-7EE6-4342-B048-85BDC9FD1C3A}</a:tableStyleId>
              </a:tblPr>
              <a:tblGrid>
                <a:gridCol w="3371850">
                  <a:extLst>
                    <a:ext uri="{9D8B030D-6E8A-4147-A177-3AD203B41FA5}">
                      <a16:colId xmlns:a16="http://schemas.microsoft.com/office/drawing/2014/main" val="3844043889"/>
                    </a:ext>
                  </a:extLst>
                </a:gridCol>
                <a:gridCol w="914400">
                  <a:extLst>
                    <a:ext uri="{9D8B030D-6E8A-4147-A177-3AD203B41FA5}">
                      <a16:colId xmlns:a16="http://schemas.microsoft.com/office/drawing/2014/main" val="1685915653"/>
                    </a:ext>
                  </a:extLst>
                </a:gridCol>
              </a:tblGrid>
              <a:tr h="228600">
                <a:tc>
                  <a:txBody>
                    <a:bodyPr/>
                    <a:lstStyle/>
                    <a:p>
                      <a:pPr marL="0" marR="0" algn="ctr">
                        <a:spcBef>
                          <a:spcPts val="0"/>
                        </a:spcBef>
                        <a:spcAft>
                          <a:spcPts val="0"/>
                        </a:spcAft>
                      </a:pPr>
                      <a:r>
                        <a:rPr lang="en-US" sz="1500" b="1" dirty="0">
                          <a:solidFill>
                            <a:schemeClr val="tx1"/>
                          </a:solidFill>
                          <a:effectLst/>
                        </a:rPr>
                        <a:t>Market Segments / Customers</a:t>
                      </a:r>
                      <a:endParaRPr lang="en-US" sz="1500" b="1"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500" b="1" dirty="0">
                          <a:solidFill>
                            <a:schemeClr val="tx1"/>
                          </a:solidFill>
                          <a:effectLst/>
                        </a:rPr>
                        <a:t>Size</a:t>
                      </a:r>
                      <a:endParaRPr lang="en-US" sz="1500" b="1"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6759763"/>
                  </a:ext>
                </a:extLst>
              </a:tr>
              <a:tr h="228600">
                <a:tc>
                  <a:txBody>
                    <a:bodyPr/>
                    <a:lstStyle/>
                    <a:p>
                      <a:pPr marL="0" marR="0" algn="r">
                        <a:spcBef>
                          <a:spcPts val="0"/>
                        </a:spcBef>
                        <a:spcAft>
                          <a:spcPts val="0"/>
                        </a:spcAft>
                      </a:pPr>
                      <a:r>
                        <a:rPr lang="en-US" sz="1500" b="0" dirty="0">
                          <a:solidFill>
                            <a:schemeClr val="tx1"/>
                          </a:solidFill>
                          <a:effectLst/>
                        </a:rPr>
                        <a:t>HVAC companies</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b="0">
                          <a:solidFill>
                            <a:schemeClr val="tx1"/>
                          </a:solidFill>
                          <a:effectLst/>
                        </a:rPr>
                        <a:t>105,000</a:t>
                      </a:r>
                      <a:endParaRPr lang="en-US" sz="1500" b="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566614"/>
                  </a:ext>
                </a:extLst>
              </a:tr>
              <a:tr h="228600">
                <a:tc>
                  <a:txBody>
                    <a:bodyPr/>
                    <a:lstStyle/>
                    <a:p>
                      <a:pPr marL="0" marR="0" algn="r">
                        <a:spcBef>
                          <a:spcPts val="0"/>
                        </a:spcBef>
                        <a:spcAft>
                          <a:spcPts val="0"/>
                        </a:spcAft>
                      </a:pPr>
                      <a:r>
                        <a:rPr lang="en-US" sz="1500" b="0" dirty="0">
                          <a:solidFill>
                            <a:schemeClr val="tx1"/>
                          </a:solidFill>
                          <a:effectLst/>
                        </a:rPr>
                        <a:t>School districts</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b="0">
                          <a:solidFill>
                            <a:schemeClr val="tx1"/>
                          </a:solidFill>
                          <a:effectLst/>
                        </a:rPr>
                        <a:t>16,800</a:t>
                      </a:r>
                      <a:endParaRPr lang="en-US" sz="1500" b="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7292239"/>
                  </a:ext>
                </a:extLst>
              </a:tr>
              <a:tr h="228600">
                <a:tc>
                  <a:txBody>
                    <a:bodyPr/>
                    <a:lstStyle/>
                    <a:p>
                      <a:pPr marL="0" marR="0" algn="r">
                        <a:spcBef>
                          <a:spcPts val="0"/>
                        </a:spcBef>
                        <a:spcAft>
                          <a:spcPts val="0"/>
                        </a:spcAft>
                      </a:pPr>
                      <a:r>
                        <a:rPr lang="en-US" sz="1500" b="0" dirty="0">
                          <a:solidFill>
                            <a:schemeClr val="tx1"/>
                          </a:solidFill>
                          <a:effectLst/>
                        </a:rPr>
                        <a:t>K-12 schools in the U.S</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b="0">
                          <a:solidFill>
                            <a:schemeClr val="tx1"/>
                          </a:solidFill>
                          <a:effectLst/>
                        </a:rPr>
                        <a:t>130,930</a:t>
                      </a:r>
                      <a:endParaRPr lang="en-US" sz="1500" b="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8898728"/>
                  </a:ext>
                </a:extLst>
              </a:tr>
              <a:tr h="228600">
                <a:tc>
                  <a:txBody>
                    <a:bodyPr/>
                    <a:lstStyle/>
                    <a:p>
                      <a:pPr marL="0" marR="0" algn="r">
                        <a:spcBef>
                          <a:spcPts val="0"/>
                        </a:spcBef>
                        <a:spcAft>
                          <a:spcPts val="0"/>
                        </a:spcAft>
                      </a:pPr>
                      <a:r>
                        <a:rPr lang="en-US" sz="1500" b="0" dirty="0">
                          <a:solidFill>
                            <a:schemeClr val="tx1"/>
                          </a:solidFill>
                          <a:effectLst/>
                        </a:rPr>
                        <a:t>Restaurants 2018</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b="0">
                          <a:solidFill>
                            <a:schemeClr val="tx1"/>
                          </a:solidFill>
                          <a:effectLst/>
                        </a:rPr>
                        <a:t>660,755</a:t>
                      </a:r>
                      <a:endParaRPr lang="en-US" sz="1500" b="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213537"/>
                  </a:ext>
                </a:extLst>
              </a:tr>
              <a:tr h="228600">
                <a:tc>
                  <a:txBody>
                    <a:bodyPr/>
                    <a:lstStyle/>
                    <a:p>
                      <a:pPr marL="0" marR="0" algn="r">
                        <a:spcBef>
                          <a:spcPts val="0"/>
                        </a:spcBef>
                        <a:spcAft>
                          <a:spcPts val="0"/>
                        </a:spcAft>
                      </a:pPr>
                      <a:r>
                        <a:rPr lang="en-US" sz="1500" b="0" dirty="0">
                          <a:solidFill>
                            <a:schemeClr val="tx1"/>
                          </a:solidFill>
                          <a:effectLst/>
                        </a:rPr>
                        <a:t>Bars &amp; Night clubs 2021</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b="0" dirty="0">
                          <a:solidFill>
                            <a:schemeClr val="tx1"/>
                          </a:solidFill>
                          <a:effectLst/>
                        </a:rPr>
                        <a:t>59,052</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1277200"/>
                  </a:ext>
                </a:extLst>
              </a:tr>
              <a:tr h="228600">
                <a:tc>
                  <a:txBody>
                    <a:bodyPr/>
                    <a:lstStyle/>
                    <a:p>
                      <a:pPr marL="0" marR="0" algn="r">
                        <a:spcBef>
                          <a:spcPts val="0"/>
                        </a:spcBef>
                        <a:spcAft>
                          <a:spcPts val="0"/>
                        </a:spcAft>
                      </a:pPr>
                      <a:r>
                        <a:rPr lang="en-US" sz="1500" b="0" dirty="0">
                          <a:solidFill>
                            <a:schemeClr val="tx1"/>
                          </a:solidFill>
                          <a:effectLst/>
                        </a:rPr>
                        <a:t>U.S. commercial buildings 97 2018</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b="0" dirty="0">
                          <a:solidFill>
                            <a:schemeClr val="tx1"/>
                          </a:solidFill>
                          <a:effectLst/>
                        </a:rPr>
                        <a:t>5,900,000</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7106764"/>
                  </a:ext>
                </a:extLst>
              </a:tr>
              <a:tr h="228600">
                <a:tc>
                  <a:txBody>
                    <a:bodyPr/>
                    <a:lstStyle/>
                    <a:p>
                      <a:pPr marL="0" marR="0" algn="r">
                        <a:spcBef>
                          <a:spcPts val="0"/>
                        </a:spcBef>
                        <a:spcAft>
                          <a:spcPts val="0"/>
                        </a:spcAft>
                      </a:pPr>
                      <a:r>
                        <a:rPr lang="en-US" sz="1500" b="0" dirty="0">
                          <a:solidFill>
                            <a:schemeClr val="tx1"/>
                          </a:solidFill>
                          <a:effectLst/>
                        </a:rPr>
                        <a:t>Brick-and-mortar retail stores  2020</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b="0" dirty="0">
                          <a:solidFill>
                            <a:schemeClr val="tx1"/>
                          </a:solidFill>
                          <a:effectLst/>
                        </a:rPr>
                        <a:t>328,208</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1089628"/>
                  </a:ext>
                </a:extLst>
              </a:tr>
              <a:tr h="228600">
                <a:tc>
                  <a:txBody>
                    <a:bodyPr/>
                    <a:lstStyle/>
                    <a:p>
                      <a:pPr marL="0" marR="0" algn="r">
                        <a:spcBef>
                          <a:spcPts val="0"/>
                        </a:spcBef>
                        <a:spcAft>
                          <a:spcPts val="0"/>
                        </a:spcAft>
                      </a:pPr>
                      <a:r>
                        <a:rPr lang="en-US" sz="1500" b="0" dirty="0">
                          <a:solidFill>
                            <a:schemeClr val="tx1"/>
                          </a:solidFill>
                          <a:effectLst/>
                        </a:rPr>
                        <a:t>Building Inspectors</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b="0" dirty="0">
                          <a:solidFill>
                            <a:schemeClr val="tx1"/>
                          </a:solidFill>
                          <a:effectLst/>
                        </a:rPr>
                        <a:t>27,789</a:t>
                      </a:r>
                      <a:endParaRPr lang="en-US" sz="1500" b="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406842"/>
                  </a:ext>
                </a:extLst>
              </a:tr>
              <a:tr h="228600">
                <a:tc>
                  <a:txBody>
                    <a:bodyPr/>
                    <a:lstStyle/>
                    <a:p>
                      <a:pPr marL="0" marR="0" algn="r">
                        <a:spcBef>
                          <a:spcPts val="0"/>
                        </a:spcBef>
                        <a:spcAft>
                          <a:spcPts val="0"/>
                        </a:spcAft>
                      </a:pPr>
                      <a:r>
                        <a:rPr lang="en-US" sz="1500" b="0" dirty="0">
                          <a:solidFill>
                            <a:schemeClr val="tx1"/>
                          </a:solidFill>
                          <a:effectLst/>
                          <a:latin typeface="Times New Roman" panose="02020603050405020304" pitchFamily="18" charset="0"/>
                          <a:ea typeface="Times New Roman" panose="02020603050405020304" pitchFamily="18" charset="0"/>
                        </a:rPr>
                        <a:t>Veterinary Clinics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500" b="0" dirty="0">
                          <a:solidFill>
                            <a:schemeClr val="tx1"/>
                          </a:solidFill>
                          <a:effectLst/>
                          <a:latin typeface="Times New Roman" panose="02020603050405020304" pitchFamily="18" charset="0"/>
                          <a:ea typeface="Times New Roman" panose="02020603050405020304" pitchFamily="18" charset="0"/>
                        </a:rPr>
                        <a:t>28,000</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797261"/>
                  </a:ext>
                </a:extLst>
              </a:tr>
            </a:tbl>
          </a:graphicData>
        </a:graphic>
      </p:graphicFrame>
      <p:sp>
        <p:nvSpPr>
          <p:cNvPr id="7" name="TextBox 6">
            <a:extLst>
              <a:ext uri="{FF2B5EF4-FFF2-40B4-BE49-F238E27FC236}">
                <a16:creationId xmlns:a16="http://schemas.microsoft.com/office/drawing/2014/main" id="{4216F5F0-4490-5899-16F6-3985D106F39D}"/>
              </a:ext>
            </a:extLst>
          </p:cNvPr>
          <p:cNvSpPr txBox="1"/>
          <p:nvPr/>
        </p:nvSpPr>
        <p:spPr>
          <a:xfrm>
            <a:off x="5029200" y="4686300"/>
            <a:ext cx="353404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IoT Annual Licensing Opportunities</a:t>
            </a:r>
          </a:p>
        </p:txBody>
      </p:sp>
    </p:spTree>
    <p:extLst>
      <p:ext uri="{BB962C8B-B14F-4D97-AF65-F5344CB8AC3E}">
        <p14:creationId xmlns:p14="http://schemas.microsoft.com/office/powerpoint/2010/main" val="348347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3F44-04F9-5B08-7FA4-7968092AD5C1}"/>
              </a:ext>
            </a:extLst>
          </p:cNvPr>
          <p:cNvSpPr>
            <a:spLocks noGrp="1"/>
          </p:cNvSpPr>
          <p:nvPr>
            <p:ph type="title"/>
          </p:nvPr>
        </p:nvSpPr>
        <p:spPr/>
        <p:txBody>
          <a:bodyPr/>
          <a:lstStyle/>
          <a:p>
            <a:r>
              <a:rPr lang="en-US" dirty="0"/>
              <a:t>Competition</a:t>
            </a:r>
          </a:p>
        </p:txBody>
      </p:sp>
      <p:sp>
        <p:nvSpPr>
          <p:cNvPr id="3" name="Content Placeholder 2">
            <a:extLst>
              <a:ext uri="{FF2B5EF4-FFF2-40B4-BE49-F238E27FC236}">
                <a16:creationId xmlns:a16="http://schemas.microsoft.com/office/drawing/2014/main" id="{E9635AEB-BF7C-2081-7A03-1DCD8A805918}"/>
              </a:ext>
            </a:extLst>
          </p:cNvPr>
          <p:cNvSpPr>
            <a:spLocks noGrp="1"/>
          </p:cNvSpPr>
          <p:nvPr>
            <p:ph idx="1"/>
          </p:nvPr>
        </p:nvSpPr>
        <p:spPr>
          <a:xfrm>
            <a:off x="5029200" y="1524000"/>
            <a:ext cx="3486150" cy="5181600"/>
          </a:xfrm>
        </p:spPr>
        <p:txBody>
          <a:bodyPr>
            <a:noAutofit/>
          </a:bodyPr>
          <a:lstStyle/>
          <a:p>
            <a:pPr marL="0" indent="0" algn="ctr">
              <a:buNone/>
            </a:pPr>
            <a:r>
              <a:rPr lang="en-US" sz="2000" b="1" dirty="0"/>
              <a:t>There is no one in this market</a:t>
            </a:r>
          </a:p>
          <a:p>
            <a:pPr marL="0" indent="0" algn="ctr">
              <a:buNone/>
            </a:pPr>
            <a:endParaRPr lang="en-US" sz="2000" b="1" dirty="0"/>
          </a:p>
          <a:p>
            <a:pPr marL="0" indent="0" algn="ctr">
              <a:buNone/>
            </a:pPr>
            <a:r>
              <a:rPr lang="en-US" sz="2000" b="1" dirty="0"/>
              <a:t>Existing companies are potential partners and or licensees</a:t>
            </a:r>
          </a:p>
          <a:p>
            <a:pPr marL="0" indent="0" algn="ctr">
              <a:buNone/>
            </a:pPr>
            <a:endParaRPr lang="en-US" sz="2000" b="1" dirty="0"/>
          </a:p>
          <a:p>
            <a:pPr marL="0" indent="0" algn="ctr">
              <a:buNone/>
            </a:pPr>
            <a:r>
              <a:rPr lang="en-US" sz="2000" b="1" dirty="0"/>
              <a:t>International Competition is the Threat</a:t>
            </a:r>
          </a:p>
          <a:p>
            <a:pPr marL="0" indent="0" algn="ctr">
              <a:buNone/>
            </a:pPr>
            <a:endParaRPr lang="en-US" sz="2000" b="1" dirty="0"/>
          </a:p>
          <a:p>
            <a:pPr marL="0" indent="0" algn="ctr">
              <a:buNone/>
            </a:pPr>
            <a:r>
              <a:rPr lang="en-US" sz="2000" b="1" dirty="0"/>
              <a:t>It is not If but When</a:t>
            </a:r>
          </a:p>
          <a:p>
            <a:pPr marL="0" indent="0" algn="ctr">
              <a:buNone/>
            </a:pPr>
            <a:endParaRPr lang="en-US" sz="2000" b="1" dirty="0"/>
          </a:p>
          <a:p>
            <a:pPr marL="0" indent="0" algn="ctr">
              <a:buNone/>
            </a:pPr>
            <a:r>
              <a:rPr lang="en-US" sz="2000" b="1" dirty="0"/>
              <a:t>Time is of the Essence</a:t>
            </a:r>
          </a:p>
        </p:txBody>
      </p:sp>
      <p:sp>
        <p:nvSpPr>
          <p:cNvPr id="6" name="Content Placeholder 2">
            <a:extLst>
              <a:ext uri="{FF2B5EF4-FFF2-40B4-BE49-F238E27FC236}">
                <a16:creationId xmlns:a16="http://schemas.microsoft.com/office/drawing/2014/main" id="{EB3B7BCE-2C11-4E91-908D-9A8D872D8253}"/>
              </a:ext>
            </a:extLst>
          </p:cNvPr>
          <p:cNvSpPr txBox="1">
            <a:spLocks/>
          </p:cNvSpPr>
          <p:nvPr/>
        </p:nvSpPr>
        <p:spPr>
          <a:xfrm>
            <a:off x="514350" y="1371600"/>
            <a:ext cx="4857750" cy="48768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UV companies</a:t>
            </a:r>
          </a:p>
          <a:p>
            <a:pPr lvl="1"/>
            <a:r>
              <a:rPr lang="en-US" sz="1600" dirty="0" err="1"/>
              <a:t>Sterilray</a:t>
            </a:r>
            <a:r>
              <a:rPr lang="en-US" sz="1600" dirty="0"/>
              <a:t>, </a:t>
            </a:r>
            <a:r>
              <a:rPr lang="en-US" sz="1600" dirty="0" err="1"/>
              <a:t>rZero</a:t>
            </a:r>
            <a:endParaRPr lang="en-US" sz="1600" dirty="0"/>
          </a:p>
          <a:p>
            <a:r>
              <a:rPr lang="en-US" sz="1800" dirty="0"/>
              <a:t>Consumer Thermostat Companies</a:t>
            </a:r>
          </a:p>
          <a:p>
            <a:pPr lvl="1"/>
            <a:r>
              <a:rPr lang="en-US" sz="1600" dirty="0"/>
              <a:t>AC Infinity, Google Nest, </a:t>
            </a:r>
            <a:r>
              <a:rPr lang="en-US" sz="1600" dirty="0" err="1"/>
              <a:t>Ecobee</a:t>
            </a:r>
            <a:r>
              <a:rPr lang="en-US" sz="1600" dirty="0"/>
              <a:t>, Emerson</a:t>
            </a:r>
          </a:p>
          <a:p>
            <a:r>
              <a:rPr lang="en-US" sz="1800" dirty="0"/>
              <a:t>Smart Vent Companies</a:t>
            </a:r>
          </a:p>
          <a:p>
            <a:pPr lvl="1"/>
            <a:r>
              <a:rPr lang="en-US" sz="1600" dirty="0"/>
              <a:t>EZ-FLO, Flair Smart Vents, </a:t>
            </a:r>
            <a:r>
              <a:rPr lang="en-US" sz="1600" dirty="0" err="1"/>
              <a:t>EcoVent</a:t>
            </a:r>
            <a:r>
              <a:rPr lang="en-US" sz="1600" dirty="0"/>
              <a:t> – KEEN</a:t>
            </a:r>
          </a:p>
          <a:p>
            <a:r>
              <a:rPr lang="en-US" sz="1800" dirty="0"/>
              <a:t>HVAC and Controls Companies</a:t>
            </a:r>
          </a:p>
          <a:p>
            <a:pPr lvl="1"/>
            <a:r>
              <a:rPr lang="en-US" sz="1600" dirty="0"/>
              <a:t>Honeywell, </a:t>
            </a:r>
            <a:r>
              <a:rPr lang="en-US" sz="1600" dirty="0" err="1"/>
              <a:t>Traine</a:t>
            </a:r>
            <a:r>
              <a:rPr lang="en-US" sz="1600" dirty="0"/>
              <a:t>, Carrier, Lennox, Siemens, Johnson Controls</a:t>
            </a:r>
          </a:p>
          <a:p>
            <a:r>
              <a:rPr lang="en-US" sz="1800" dirty="0"/>
              <a:t>Air Flow Sensor Companies (industrial)</a:t>
            </a:r>
          </a:p>
          <a:p>
            <a:pPr lvl="1"/>
            <a:r>
              <a:rPr lang="en-US" sz="1600" dirty="0"/>
              <a:t>Proteus, Degree Controls Inc., FLW Inc., National Control Devices</a:t>
            </a:r>
          </a:p>
          <a:p>
            <a:r>
              <a:rPr lang="en-US" sz="1800" dirty="0"/>
              <a:t>Wi-Fi Bluetooth USB Anemometer Brands</a:t>
            </a:r>
          </a:p>
          <a:p>
            <a:pPr lvl="1"/>
            <a:r>
              <a:rPr lang="en-US" sz="1600" dirty="0"/>
              <a:t>AIOMEST, </a:t>
            </a:r>
            <a:r>
              <a:rPr lang="en-US" sz="1600" dirty="0" err="1"/>
              <a:t>Protmex</a:t>
            </a:r>
            <a:r>
              <a:rPr lang="en-US" sz="1600" dirty="0"/>
              <a:t>, BTMETER, </a:t>
            </a:r>
            <a:r>
              <a:rPr lang="en-US" sz="1600" dirty="0" err="1"/>
              <a:t>Holdpeak</a:t>
            </a:r>
            <a:r>
              <a:rPr lang="en-US" sz="1600" dirty="0"/>
              <a:t>, Netatmo</a:t>
            </a:r>
          </a:p>
          <a:p>
            <a:endParaRPr lang="en-US" sz="1800" dirty="0"/>
          </a:p>
        </p:txBody>
      </p:sp>
    </p:spTree>
    <p:extLst>
      <p:ext uri="{BB962C8B-B14F-4D97-AF65-F5344CB8AC3E}">
        <p14:creationId xmlns:p14="http://schemas.microsoft.com/office/powerpoint/2010/main" val="92169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B284-2895-4163-95B2-F25919D0AD5F}"/>
              </a:ext>
            </a:extLst>
          </p:cNvPr>
          <p:cNvSpPr>
            <a:spLocks noGrp="1"/>
          </p:cNvSpPr>
          <p:nvPr>
            <p:ph type="title"/>
          </p:nvPr>
        </p:nvSpPr>
        <p:spPr/>
        <p:txBody>
          <a:bodyPr>
            <a:normAutofit/>
          </a:bodyPr>
          <a:lstStyle/>
          <a:p>
            <a:r>
              <a:rPr lang="en-US" dirty="0"/>
              <a:t>Closing Comments</a:t>
            </a:r>
          </a:p>
        </p:txBody>
      </p:sp>
      <p:sp>
        <p:nvSpPr>
          <p:cNvPr id="3" name="Content Placeholder 2">
            <a:extLst>
              <a:ext uri="{FF2B5EF4-FFF2-40B4-BE49-F238E27FC236}">
                <a16:creationId xmlns:a16="http://schemas.microsoft.com/office/drawing/2014/main" id="{9E07E0D2-A98B-4547-B7C6-8E9214B42F02}"/>
              </a:ext>
            </a:extLst>
          </p:cNvPr>
          <p:cNvSpPr>
            <a:spLocks noGrp="1"/>
          </p:cNvSpPr>
          <p:nvPr>
            <p:ph idx="1"/>
          </p:nvPr>
        </p:nvSpPr>
        <p:spPr/>
        <p:txBody>
          <a:bodyPr>
            <a:normAutofit lnSpcReduction="10000"/>
          </a:bodyPr>
          <a:lstStyle/>
          <a:p>
            <a:r>
              <a:rPr lang="en-US" sz="2400" dirty="0"/>
              <a:t>In the last century, our parents and grandparents had to deal with tuberculosis and other deadly infections</a:t>
            </a:r>
          </a:p>
          <a:p>
            <a:r>
              <a:rPr lang="en-US" sz="2400" dirty="0"/>
              <a:t>Vaccines did a great deal to eliminate those contagions, but they would not have worked without the introduction of forced air HVAC systems and ceiling level UV systems</a:t>
            </a:r>
          </a:p>
          <a:p>
            <a:r>
              <a:rPr lang="en-US" sz="2400" dirty="0"/>
              <a:t>Unlike in the last century no new technology is needed, we just need to use what our parents and grandparents developed</a:t>
            </a:r>
          </a:p>
          <a:p>
            <a:r>
              <a:rPr lang="en-US" sz="2400" dirty="0"/>
              <a:t>There always will be unvaccinated people</a:t>
            </a:r>
          </a:p>
          <a:p>
            <a:r>
              <a:rPr lang="en-US" sz="2400" dirty="0"/>
              <a:t>The system solution must use vaccines + ventilation</a:t>
            </a:r>
          </a:p>
          <a:p>
            <a:r>
              <a:rPr lang="en-US" sz="2400" dirty="0"/>
              <a:t>The analysis clearly shows why; large numbers of people will continue to get sick and die – see this research findings</a:t>
            </a:r>
          </a:p>
        </p:txBody>
      </p:sp>
    </p:spTree>
    <p:extLst>
      <p:ext uri="{BB962C8B-B14F-4D97-AF65-F5344CB8AC3E}">
        <p14:creationId xmlns:p14="http://schemas.microsoft.com/office/powerpoint/2010/main" val="366522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2176-0643-4C15-95F1-0AA95C6FC33C}"/>
              </a:ext>
            </a:extLst>
          </p:cNvPr>
          <p:cNvSpPr>
            <a:spLocks noGrp="1"/>
          </p:cNvSpPr>
          <p:nvPr>
            <p:ph type="title"/>
          </p:nvPr>
        </p:nvSpPr>
        <p:spPr/>
        <p:txBody>
          <a:bodyPr>
            <a:normAutofit/>
          </a:bodyPr>
          <a:lstStyle/>
          <a:p>
            <a:r>
              <a:rPr lang="en-US" sz="3200" dirty="0"/>
              <a:t>Professor Edward A. </a:t>
            </a:r>
            <a:r>
              <a:rPr lang="en-US" sz="3200" dirty="0" err="1"/>
              <a:t>Nardell</a:t>
            </a:r>
            <a:br>
              <a:rPr lang="en-US" sz="3200" dirty="0"/>
            </a:br>
            <a:r>
              <a:rPr lang="en-US" sz="3200" dirty="0"/>
              <a:t>Harvard Medical School</a:t>
            </a:r>
          </a:p>
        </p:txBody>
      </p:sp>
      <p:sp>
        <p:nvSpPr>
          <p:cNvPr id="3" name="Content Placeholder 2">
            <a:extLst>
              <a:ext uri="{FF2B5EF4-FFF2-40B4-BE49-F238E27FC236}">
                <a16:creationId xmlns:a16="http://schemas.microsoft.com/office/drawing/2014/main" id="{A30778BD-808E-4ECA-8251-669D6045B7D5}"/>
              </a:ext>
            </a:extLst>
          </p:cNvPr>
          <p:cNvSpPr>
            <a:spLocks noGrp="1"/>
          </p:cNvSpPr>
          <p:nvPr>
            <p:ph idx="1"/>
          </p:nvPr>
        </p:nvSpPr>
        <p:spPr/>
        <p:txBody>
          <a:bodyPr>
            <a:normAutofit/>
          </a:bodyPr>
          <a:lstStyle/>
          <a:p>
            <a:pPr marL="0" indent="0" algn="ctr">
              <a:buNone/>
            </a:pPr>
            <a:r>
              <a:rPr lang="en-US" sz="2000" dirty="0"/>
              <a:t>From Time Magazine February 1, 2022: If We're Going to Live With COVID-19, It's Time to Clean Our Indoor Air Properly, Edward A. </a:t>
            </a:r>
            <a:r>
              <a:rPr lang="en-US" sz="2000" dirty="0" err="1"/>
              <a:t>Nardell</a:t>
            </a:r>
            <a:r>
              <a:rPr lang="en-US" sz="2000" dirty="0"/>
              <a:t> is Professor of Global Health and Social Medicine, Harvard Medical School.</a:t>
            </a:r>
          </a:p>
          <a:p>
            <a:endParaRPr lang="en-US" sz="2000" dirty="0"/>
          </a:p>
          <a:p>
            <a:r>
              <a:rPr lang="en-US" sz="2000" dirty="0"/>
              <a:t>COVID-variants may be with us for years to come, and this will certainly not be the last respiratory virus pandemic. We have long suffered from annual contagious respiratory infections, but exceptionally low rates of influenza and common colds during COVID-precautions have demonstrated that not all of this suffering need happen. So, we need to think clearly and scientifically about how better we can reduce the spread of viruses indoors especially when and where masks will no longer be in common use.</a:t>
            </a:r>
          </a:p>
          <a:p>
            <a:r>
              <a:rPr lang="en-US" sz="2000" dirty="0"/>
              <a:t>Are there effective engineering controls that can help make indoor environments truly safer?</a:t>
            </a:r>
          </a:p>
        </p:txBody>
      </p:sp>
    </p:spTree>
    <p:extLst>
      <p:ext uri="{BB962C8B-B14F-4D97-AF65-F5344CB8AC3E}">
        <p14:creationId xmlns:p14="http://schemas.microsoft.com/office/powerpoint/2010/main" val="126530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6ACA-2497-4F16-A655-A46475645A4C}"/>
              </a:ext>
            </a:extLst>
          </p:cNvPr>
          <p:cNvSpPr>
            <a:spLocks noGrp="1"/>
          </p:cNvSpPr>
          <p:nvPr>
            <p:ph type="title"/>
          </p:nvPr>
        </p:nvSpPr>
        <p:spPr/>
        <p:txBody>
          <a:bodyPr>
            <a:normAutofit/>
          </a:bodyPr>
          <a:lstStyle/>
          <a:p>
            <a:r>
              <a:rPr lang="en-US" sz="3200" dirty="0"/>
              <a:t>A Paradigm Shift to </a:t>
            </a:r>
            <a:br>
              <a:rPr lang="en-US" sz="3200" dirty="0"/>
            </a:br>
            <a:r>
              <a:rPr lang="en-US" sz="3200" dirty="0"/>
              <a:t>Combat Indoor Respiratory Infection</a:t>
            </a:r>
          </a:p>
        </p:txBody>
      </p:sp>
      <p:sp>
        <p:nvSpPr>
          <p:cNvPr id="3" name="Content Placeholder 2">
            <a:extLst>
              <a:ext uri="{FF2B5EF4-FFF2-40B4-BE49-F238E27FC236}">
                <a16:creationId xmlns:a16="http://schemas.microsoft.com/office/drawing/2014/main" id="{0CC30575-6A63-49F6-8D48-266A465324C3}"/>
              </a:ext>
            </a:extLst>
          </p:cNvPr>
          <p:cNvSpPr>
            <a:spLocks noGrp="1"/>
          </p:cNvSpPr>
          <p:nvPr>
            <p:ph idx="1"/>
          </p:nvPr>
        </p:nvSpPr>
        <p:spPr/>
        <p:txBody>
          <a:bodyPr>
            <a:normAutofit/>
          </a:bodyPr>
          <a:lstStyle/>
          <a:p>
            <a:pPr marL="0" indent="0" algn="ctr">
              <a:buNone/>
            </a:pPr>
            <a:r>
              <a:rPr lang="en-US" sz="2400" dirty="0"/>
              <a:t>In May of 2021, 39 scientists published "A Paradigm Shift to Combat Indoor Respiratory Infection" </a:t>
            </a:r>
          </a:p>
          <a:p>
            <a:pPr marL="0" indent="0">
              <a:buNone/>
            </a:pPr>
            <a:r>
              <a:rPr lang="en-US" sz="2400" dirty="0"/>
              <a:t>There is great disparity in the way we think about and address different sources of environmental infection. </a:t>
            </a:r>
          </a:p>
          <a:p>
            <a:pPr marL="0" indent="0">
              <a:buNone/>
            </a:pPr>
            <a:r>
              <a:rPr lang="en-US" sz="2400" dirty="0"/>
              <a:t>Governments have for decades promulgated a large amount of legislation and invested heavily in food safety, sanitation, and drinking water for public health purposes. </a:t>
            </a:r>
          </a:p>
          <a:p>
            <a:pPr marL="0" indent="0">
              <a:buNone/>
            </a:pPr>
            <a:r>
              <a:rPr lang="en-US" sz="2400" dirty="0"/>
              <a:t>By contrast, airborne pathogens and respiratory infections, whether seasonal influenza or COVID-19, are addressed weakly, if at all, in terms of regulations, standards, and building design and operation, pertaining to the air we breathe.</a:t>
            </a:r>
          </a:p>
        </p:txBody>
      </p:sp>
    </p:spTree>
    <p:extLst>
      <p:ext uri="{BB962C8B-B14F-4D97-AF65-F5344CB8AC3E}">
        <p14:creationId xmlns:p14="http://schemas.microsoft.com/office/powerpoint/2010/main" val="387457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0041-0328-E412-6473-A9D09106C280}"/>
              </a:ext>
            </a:extLst>
          </p:cNvPr>
          <p:cNvSpPr>
            <a:spLocks noGrp="1"/>
          </p:cNvSpPr>
          <p:nvPr>
            <p:ph type="title"/>
          </p:nvPr>
        </p:nvSpPr>
        <p:spPr/>
        <p:txBody>
          <a:bodyPr/>
          <a:lstStyle/>
          <a:p>
            <a:r>
              <a:rPr lang="en-US" dirty="0"/>
              <a:t>Peru</a:t>
            </a:r>
          </a:p>
        </p:txBody>
      </p:sp>
      <p:sp>
        <p:nvSpPr>
          <p:cNvPr id="3" name="Content Placeholder 2">
            <a:extLst>
              <a:ext uri="{FF2B5EF4-FFF2-40B4-BE49-F238E27FC236}">
                <a16:creationId xmlns:a16="http://schemas.microsoft.com/office/drawing/2014/main" id="{E8C1AA15-75CF-F362-46C2-833E4FE28A46}"/>
              </a:ext>
            </a:extLst>
          </p:cNvPr>
          <p:cNvSpPr>
            <a:spLocks noGrp="1"/>
          </p:cNvSpPr>
          <p:nvPr>
            <p:ph idx="1"/>
          </p:nvPr>
        </p:nvSpPr>
        <p:spPr>
          <a:xfrm>
            <a:off x="171450" y="2000250"/>
            <a:ext cx="2971800" cy="4095750"/>
          </a:xfrm>
        </p:spPr>
        <p:txBody>
          <a:bodyPr>
            <a:noAutofit/>
          </a:bodyPr>
          <a:lstStyle/>
          <a:p>
            <a:pPr marL="0" indent="0" algn="ctr">
              <a:buNone/>
            </a:pPr>
            <a:r>
              <a:rPr lang="en-US" sz="2000" dirty="0"/>
              <a:t>June 2022</a:t>
            </a:r>
          </a:p>
          <a:p>
            <a:pPr marL="0" indent="0" algn="ctr">
              <a:buNone/>
            </a:pPr>
            <a:endParaRPr lang="en-US" sz="2000" dirty="0"/>
          </a:p>
          <a:p>
            <a:pPr marL="0" indent="0" algn="ctr">
              <a:buNone/>
            </a:pPr>
            <a:r>
              <a:rPr lang="en-US" sz="2000" dirty="0"/>
              <a:t>Peru</a:t>
            </a:r>
          </a:p>
          <a:p>
            <a:pPr marL="0" indent="0" algn="ctr">
              <a:buNone/>
            </a:pPr>
            <a:r>
              <a:rPr lang="en-US" sz="2000" dirty="0"/>
              <a:t>640 deaths per 100,000 people </a:t>
            </a:r>
          </a:p>
          <a:p>
            <a:pPr marL="0" indent="0" algn="ctr">
              <a:lnSpc>
                <a:spcPct val="110000"/>
              </a:lnSpc>
              <a:buNone/>
            </a:pPr>
            <a:r>
              <a:rPr lang="en-US" sz="2000" dirty="0"/>
              <a:t>World is 80, US is 304</a:t>
            </a:r>
          </a:p>
          <a:p>
            <a:pPr marL="0" indent="0" algn="ctr">
              <a:lnSpc>
                <a:spcPct val="110000"/>
              </a:lnSpc>
              <a:buNone/>
            </a:pPr>
            <a:endParaRPr lang="en-US" sz="2000" dirty="0"/>
          </a:p>
          <a:p>
            <a:pPr marL="0" indent="0" algn="ctr">
              <a:lnSpc>
                <a:spcPct val="110000"/>
              </a:lnSpc>
              <a:buNone/>
            </a:pPr>
            <a:r>
              <a:rPr lang="en-US" sz="2000" dirty="0"/>
              <a:t>Building Ventilation is about all buildings everywhere…</a:t>
            </a:r>
          </a:p>
          <a:p>
            <a:pPr marL="0" indent="0" algn="ctr">
              <a:lnSpc>
                <a:spcPct val="110000"/>
              </a:lnSpc>
              <a:buNone/>
            </a:pPr>
            <a:endParaRPr lang="en-US" sz="2000" dirty="0"/>
          </a:p>
        </p:txBody>
      </p:sp>
      <p:pic>
        <p:nvPicPr>
          <p:cNvPr id="11" name="Picture 10" descr="A picture containing outdoor, sky, city&#10;&#10;Description automatically generated">
            <a:extLst>
              <a:ext uri="{FF2B5EF4-FFF2-40B4-BE49-F238E27FC236}">
                <a16:creationId xmlns:a16="http://schemas.microsoft.com/office/drawing/2014/main" id="{C2CA64D6-27B0-ED18-F9D6-2C347D92D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000250"/>
            <a:ext cx="5200650" cy="3371850"/>
          </a:xfrm>
          <a:prstGeom prst="rect">
            <a:avLst/>
          </a:prstGeom>
        </p:spPr>
      </p:pic>
      <p:sp>
        <p:nvSpPr>
          <p:cNvPr id="14" name="TextBox 13">
            <a:extLst>
              <a:ext uri="{FF2B5EF4-FFF2-40B4-BE49-F238E27FC236}">
                <a16:creationId xmlns:a16="http://schemas.microsoft.com/office/drawing/2014/main" id="{F25D76D6-5BC0-9AC7-F380-6AD94E45038D}"/>
              </a:ext>
            </a:extLst>
          </p:cNvPr>
          <p:cNvSpPr txBox="1"/>
          <p:nvPr/>
        </p:nvSpPr>
        <p:spPr>
          <a:xfrm>
            <a:off x="2743200" y="5373930"/>
            <a:ext cx="6057900" cy="577081"/>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Lima Peru</a:t>
            </a:r>
          </a:p>
          <a:p>
            <a:pPr algn="ctr"/>
            <a:r>
              <a:rPr lang="en-US" sz="1350" dirty="0">
                <a:latin typeface="Times New Roman" panose="02020603050405020304" pitchFamily="18" charset="0"/>
                <a:cs typeface="Times New Roman" panose="02020603050405020304" pitchFamily="18" charset="0"/>
                <a:hlinkClick r:id="rId3"/>
              </a:rPr>
              <a:t>https://en.wikipedia.org/wiki/COVID-19_pandemic_by_country_and_territory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2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E716-78BC-64E5-CDBA-6F0B7857E867}"/>
              </a:ext>
            </a:extLst>
          </p:cNvPr>
          <p:cNvSpPr>
            <a:spLocks noGrp="1"/>
          </p:cNvSpPr>
          <p:nvPr>
            <p:ph type="title"/>
          </p:nvPr>
        </p:nvSpPr>
        <p:spPr/>
        <p:txBody>
          <a:bodyPr/>
          <a:lstStyle/>
          <a:p>
            <a:r>
              <a:rPr lang="en-US" dirty="0"/>
              <a:t>Elevator Pitch (1 minute)</a:t>
            </a:r>
          </a:p>
        </p:txBody>
      </p:sp>
      <p:sp>
        <p:nvSpPr>
          <p:cNvPr id="3" name="Content Placeholder 2">
            <a:extLst>
              <a:ext uri="{FF2B5EF4-FFF2-40B4-BE49-F238E27FC236}">
                <a16:creationId xmlns:a16="http://schemas.microsoft.com/office/drawing/2014/main" id="{96223363-EF75-95A6-95B1-70E9F31A7B19}"/>
              </a:ext>
            </a:extLst>
          </p:cNvPr>
          <p:cNvSpPr>
            <a:spLocks noGrp="1"/>
          </p:cNvSpPr>
          <p:nvPr>
            <p:ph idx="1"/>
          </p:nvPr>
        </p:nvSpPr>
        <p:spPr>
          <a:xfrm>
            <a:off x="285750" y="1447800"/>
            <a:ext cx="8572500" cy="4495800"/>
          </a:xfrm>
        </p:spPr>
        <p:txBody>
          <a:bodyPr>
            <a:noAutofit/>
          </a:bodyPr>
          <a:lstStyle/>
          <a:p>
            <a:pPr>
              <a:lnSpc>
                <a:spcPct val="70000"/>
              </a:lnSpc>
            </a:pPr>
            <a:r>
              <a:rPr lang="en-US" sz="1400" dirty="0"/>
              <a:t>We had a terrible pandemic where 1+ million people died in the US alone</a:t>
            </a:r>
          </a:p>
          <a:p>
            <a:pPr>
              <a:lnSpc>
                <a:spcPct val="70000"/>
              </a:lnSpc>
            </a:pPr>
            <a:r>
              <a:rPr lang="en-US" sz="1400" dirty="0"/>
              <a:t>The country was shutdown for 2+ years</a:t>
            </a:r>
          </a:p>
          <a:p>
            <a:pPr>
              <a:lnSpc>
                <a:spcPct val="70000"/>
              </a:lnSpc>
            </a:pPr>
            <a:r>
              <a:rPr lang="en-US" sz="1400" dirty="0"/>
              <a:t>Trillions of dollars spent on preventing the civilization from collapsing</a:t>
            </a:r>
          </a:p>
          <a:p>
            <a:pPr>
              <a:lnSpc>
                <a:spcPct val="70000"/>
              </a:lnSpc>
            </a:pPr>
            <a:r>
              <a:rPr lang="en-US" sz="1400" dirty="0"/>
              <a:t>COVID-19 Systems research shows that we have massive problems with our building ventilation systems</a:t>
            </a:r>
          </a:p>
          <a:p>
            <a:pPr>
              <a:lnSpc>
                <a:spcPct val="70000"/>
              </a:lnSpc>
            </a:pPr>
            <a:r>
              <a:rPr lang="en-US" sz="1400" dirty="0"/>
              <a:t>Started with energy crisis in 1970s continued when cigarettes were banned and is getting worse with desire to reduce carbon footprints</a:t>
            </a:r>
          </a:p>
          <a:p>
            <a:pPr>
              <a:lnSpc>
                <a:spcPct val="70000"/>
              </a:lnSpc>
            </a:pPr>
            <a:r>
              <a:rPr lang="en-US" sz="1400" dirty="0"/>
              <a:t>Research shows Vaccines alone will not solve the problem, We must fix our ventilation systems</a:t>
            </a:r>
          </a:p>
          <a:p>
            <a:pPr>
              <a:lnSpc>
                <a:spcPct val="70000"/>
              </a:lnSpc>
            </a:pPr>
            <a:r>
              <a:rPr lang="en-US" sz="1400" dirty="0"/>
              <a:t>We reject government regulation, existing companies are ignoring the problem </a:t>
            </a:r>
          </a:p>
          <a:p>
            <a:pPr>
              <a:lnSpc>
                <a:spcPct val="70000"/>
              </a:lnSpc>
            </a:pPr>
            <a:r>
              <a:rPr lang="en-US" sz="1400" dirty="0"/>
              <a:t>Solution is room ventilation alarms that alert occupants to ventilation issues like smoke detectors alert occupants to fire hazards </a:t>
            </a:r>
          </a:p>
          <a:p>
            <a:pPr>
              <a:lnSpc>
                <a:spcPct val="70000"/>
              </a:lnSpc>
            </a:pPr>
            <a:r>
              <a:rPr lang="en-US" sz="1400" dirty="0"/>
              <a:t>Vents and grills measure ventilation at the room level and generate alarms</a:t>
            </a:r>
          </a:p>
          <a:p>
            <a:pPr>
              <a:lnSpc>
                <a:spcPct val="70000"/>
              </a:lnSpc>
            </a:pPr>
            <a:r>
              <a:rPr lang="en-US" sz="1400" dirty="0"/>
              <a:t>Room &amp; building panels show ventilation rates and generate alarms</a:t>
            </a:r>
          </a:p>
          <a:p>
            <a:pPr>
              <a:lnSpc>
                <a:spcPct val="70000"/>
              </a:lnSpc>
            </a:pPr>
            <a:r>
              <a:rPr lang="en-US" sz="1400" dirty="0"/>
              <a:t>Anyone can check the ventilation in a room they visit using their smartphones</a:t>
            </a:r>
          </a:p>
          <a:p>
            <a:pPr>
              <a:lnSpc>
                <a:spcPct val="70000"/>
              </a:lnSpc>
            </a:pPr>
            <a:r>
              <a:rPr lang="en-US" sz="1400" dirty="0"/>
              <a:t>The market is massive because it is infrastructure - $$$ Billions</a:t>
            </a:r>
          </a:p>
          <a:p>
            <a:pPr>
              <a:lnSpc>
                <a:spcPct val="70000"/>
              </a:lnSpc>
            </a:pPr>
            <a:r>
              <a:rPr lang="en-US" sz="1400" dirty="0"/>
              <a:t>We have software, a database with 1000+ buildings, 20+ million square feet, 25,000+ rooms, patent application, business plan</a:t>
            </a:r>
          </a:p>
          <a:p>
            <a:pPr>
              <a:lnSpc>
                <a:spcPct val="70000"/>
              </a:lnSpc>
            </a:pPr>
            <a:r>
              <a:rPr lang="en-US" sz="1400" dirty="0"/>
              <a:t>To duplicate this work could take 2+ years and cost $6+ million</a:t>
            </a:r>
          </a:p>
          <a:p>
            <a:pPr>
              <a:lnSpc>
                <a:spcPct val="70000"/>
              </a:lnSpc>
            </a:pPr>
            <a:r>
              <a:rPr lang="en-US" sz="1400" dirty="0"/>
              <a:t>We are looking for licensees and or partners to manufacture and distribute this system</a:t>
            </a:r>
          </a:p>
          <a:p>
            <a:pPr>
              <a:lnSpc>
                <a:spcPct val="70000"/>
              </a:lnSpc>
            </a:pPr>
            <a:endParaRPr lang="en-US" sz="1400" dirty="0"/>
          </a:p>
        </p:txBody>
      </p:sp>
      <p:sp>
        <p:nvSpPr>
          <p:cNvPr id="4" name="TextBox 3">
            <a:extLst>
              <a:ext uri="{FF2B5EF4-FFF2-40B4-BE49-F238E27FC236}">
                <a16:creationId xmlns:a16="http://schemas.microsoft.com/office/drawing/2014/main" id="{D3C3E6DD-2048-E076-E682-741E8D54AEC1}"/>
              </a:ext>
            </a:extLst>
          </p:cNvPr>
          <p:cNvSpPr txBox="1"/>
          <p:nvPr/>
        </p:nvSpPr>
        <p:spPr>
          <a:xfrm>
            <a:off x="0" y="6183868"/>
            <a:ext cx="9086850" cy="369332"/>
          </a:xfrm>
          <a:prstGeom prst="rect">
            <a:avLst/>
          </a:prstGeom>
          <a:noFill/>
        </p:spPr>
        <p:txBody>
          <a:bodyPr wrap="square" rtlCol="0">
            <a:spAutoFit/>
          </a:bodyPr>
          <a:lstStyle/>
          <a:p>
            <a:pPr algn="ctr"/>
            <a:r>
              <a:rPr lang="en-US" dirty="0">
                <a:hlinkClick r:id="rId2"/>
              </a:rPr>
              <a:t>www.cassbeth.com</a:t>
            </a:r>
            <a:r>
              <a:rPr lang="en-US" dirty="0"/>
              <a:t> </a:t>
            </a:r>
          </a:p>
        </p:txBody>
      </p:sp>
    </p:spTree>
    <p:extLst>
      <p:ext uri="{BB962C8B-B14F-4D97-AF65-F5344CB8AC3E}">
        <p14:creationId xmlns:p14="http://schemas.microsoft.com/office/powerpoint/2010/main" val="375893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11A2-6B7A-B6C7-F98F-29C88C0B1297}"/>
              </a:ext>
            </a:extLst>
          </p:cNvPr>
          <p:cNvSpPr>
            <a:spLocks noGrp="1"/>
          </p:cNvSpPr>
          <p:nvPr>
            <p:ph type="title"/>
          </p:nvPr>
        </p:nvSpPr>
        <p:spPr>
          <a:xfrm>
            <a:off x="623888" y="3429001"/>
            <a:ext cx="7886700" cy="850106"/>
          </a:xfrm>
        </p:spPr>
        <p:txBody>
          <a:bodyPr>
            <a:normAutofit fontScale="90000"/>
          </a:bodyPr>
          <a:lstStyle/>
          <a:p>
            <a:r>
              <a:rPr lang="en-US" dirty="0"/>
              <a:t>Backup Slides</a:t>
            </a:r>
          </a:p>
        </p:txBody>
      </p:sp>
      <p:sp>
        <p:nvSpPr>
          <p:cNvPr id="3" name="Text Placeholder 2">
            <a:extLst>
              <a:ext uri="{FF2B5EF4-FFF2-40B4-BE49-F238E27FC236}">
                <a16:creationId xmlns:a16="http://schemas.microsoft.com/office/drawing/2014/main" id="{C0095A2B-9290-33C6-2BB8-FF16866C4409}"/>
              </a:ext>
            </a:extLst>
          </p:cNvPr>
          <p:cNvSpPr>
            <a:spLocks noGrp="1"/>
          </p:cNvSpPr>
          <p:nvPr>
            <p:ph type="body" idx="1"/>
          </p:nvPr>
        </p:nvSpPr>
        <p:spPr/>
        <p:txBody>
          <a:bodyPr/>
          <a:lstStyle/>
          <a:p>
            <a:pPr algn="ctr"/>
            <a:r>
              <a:rPr lang="en-US" dirty="0">
                <a:solidFill>
                  <a:schemeClr val="tx1"/>
                </a:solidFill>
              </a:rPr>
              <a:t>Introduction, Need, Facility Findings, Solution</a:t>
            </a:r>
          </a:p>
        </p:txBody>
      </p:sp>
      <p:pic>
        <p:nvPicPr>
          <p:cNvPr id="4" name="Picture 2">
            <a:hlinkClick r:id="rId2"/>
            <a:extLst>
              <a:ext uri="{FF2B5EF4-FFF2-40B4-BE49-F238E27FC236}">
                <a16:creationId xmlns:a16="http://schemas.microsoft.com/office/drawing/2014/main" id="{B2A763B0-4826-0B50-C84B-22A584AF8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2457450"/>
            <a:ext cx="1081217"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7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142B-91C3-4D88-857E-BDF90C44DBE0}"/>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8D9D40CA-70AC-4C19-A996-F8471538E579}"/>
              </a:ext>
            </a:extLst>
          </p:cNvPr>
          <p:cNvSpPr>
            <a:spLocks noGrp="1"/>
          </p:cNvSpPr>
          <p:nvPr>
            <p:ph idx="1"/>
          </p:nvPr>
        </p:nvSpPr>
        <p:spPr/>
        <p:txBody>
          <a:bodyPr>
            <a:normAutofit/>
          </a:bodyPr>
          <a:lstStyle/>
          <a:p>
            <a:r>
              <a:rPr lang="en-US" sz="2400" dirty="0"/>
              <a:t>Performed COVID-19 research from a systems perspective</a:t>
            </a:r>
          </a:p>
          <a:p>
            <a:r>
              <a:rPr lang="en-US" sz="2400" dirty="0"/>
              <a:t>Research was about determining probability of infection using common operational living scenarios</a:t>
            </a:r>
          </a:p>
          <a:p>
            <a:r>
              <a:rPr lang="en-US" sz="2400" dirty="0"/>
              <a:t>Changed the dialogue to admit that the COVID-19 virus is airborne, and that ventilation is critical</a:t>
            </a:r>
          </a:p>
          <a:p>
            <a:r>
              <a:rPr lang="en-US" sz="2400" dirty="0"/>
              <a:t>Wrote a book: COVID-19 A Systems Perspective</a:t>
            </a:r>
          </a:p>
          <a:p>
            <a:pPr marL="0" indent="0" algn="ctr">
              <a:buNone/>
            </a:pPr>
            <a:r>
              <a:rPr lang="en-US" sz="2400" b="1" dirty="0"/>
              <a:t>Research showed:</a:t>
            </a:r>
          </a:p>
          <a:p>
            <a:pPr marL="0" indent="0" algn="ctr">
              <a:buNone/>
            </a:pPr>
            <a:r>
              <a:rPr lang="en-US" sz="2400" b="1" dirty="0"/>
              <a:t>Massive problems with our Building Ventilation systems</a:t>
            </a:r>
          </a:p>
        </p:txBody>
      </p:sp>
    </p:spTree>
    <p:extLst>
      <p:ext uri="{BB962C8B-B14F-4D97-AF65-F5344CB8AC3E}">
        <p14:creationId xmlns:p14="http://schemas.microsoft.com/office/powerpoint/2010/main" val="236536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C8BA-DA75-854E-65AE-9A9ACDBC78F3}"/>
              </a:ext>
            </a:extLst>
          </p:cNvPr>
          <p:cNvSpPr>
            <a:spLocks noGrp="1"/>
          </p:cNvSpPr>
          <p:nvPr>
            <p:ph type="title"/>
          </p:nvPr>
        </p:nvSpPr>
        <p:spPr>
          <a:xfrm>
            <a:off x="628650" y="148828"/>
            <a:ext cx="7886700" cy="994172"/>
          </a:xfrm>
        </p:spPr>
        <p:txBody>
          <a:bodyPr>
            <a:normAutofit/>
          </a:bodyPr>
          <a:lstStyle/>
          <a:p>
            <a:r>
              <a:rPr lang="en-US" sz="3200" dirty="0"/>
              <a:t>Our Parents &amp; Grandparents Gave Us </a:t>
            </a:r>
            <a:br>
              <a:rPr lang="en-US" sz="3200" dirty="0"/>
            </a:br>
            <a:r>
              <a:rPr lang="en-US" sz="3200" dirty="0"/>
              <a:t>Modern HVAC &amp; Other Ventilation Systems </a:t>
            </a:r>
          </a:p>
        </p:txBody>
      </p:sp>
      <p:grpSp>
        <p:nvGrpSpPr>
          <p:cNvPr id="3" name="Group 2">
            <a:extLst>
              <a:ext uri="{FF2B5EF4-FFF2-40B4-BE49-F238E27FC236}">
                <a16:creationId xmlns:a16="http://schemas.microsoft.com/office/drawing/2014/main" id="{AF91DFD8-9FA3-1A39-7814-9EEA33BB4E95}"/>
              </a:ext>
            </a:extLst>
          </p:cNvPr>
          <p:cNvGrpSpPr/>
          <p:nvPr/>
        </p:nvGrpSpPr>
        <p:grpSpPr>
          <a:xfrm>
            <a:off x="2571750" y="1943100"/>
            <a:ext cx="6286501" cy="3983058"/>
            <a:chOff x="1905000" y="1447800"/>
            <a:chExt cx="8382001" cy="5310743"/>
          </a:xfrm>
        </p:grpSpPr>
        <p:pic>
          <p:nvPicPr>
            <p:cNvPr id="4" name="Picture 3" descr="A group of people in a classroom&#10;&#10;Description automatically generated with low confidence">
              <a:extLst>
                <a:ext uri="{FF2B5EF4-FFF2-40B4-BE49-F238E27FC236}">
                  <a16:creationId xmlns:a16="http://schemas.microsoft.com/office/drawing/2014/main" id="{536E805B-E0AA-D2A0-AE4A-09FD0C412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2133600"/>
              <a:ext cx="4114800" cy="3278398"/>
            </a:xfrm>
            <a:prstGeom prst="rect">
              <a:avLst/>
            </a:prstGeom>
          </p:spPr>
        </p:pic>
        <p:sp>
          <p:nvSpPr>
            <p:cNvPr id="6" name="TextBox 5">
              <a:extLst>
                <a:ext uri="{FF2B5EF4-FFF2-40B4-BE49-F238E27FC236}">
                  <a16:creationId xmlns:a16="http://schemas.microsoft.com/office/drawing/2014/main" id="{D665F8CD-5F23-5000-BD5A-361691E82170}"/>
                </a:ext>
              </a:extLst>
            </p:cNvPr>
            <p:cNvSpPr txBox="1"/>
            <p:nvPr/>
          </p:nvSpPr>
          <p:spPr>
            <a:xfrm>
              <a:off x="1981201" y="1447800"/>
              <a:ext cx="4114800" cy="738664"/>
            </a:xfrm>
            <a:prstGeom prst="rect">
              <a:avLst/>
            </a:prstGeom>
            <a:noFill/>
          </p:spPr>
          <p:txBody>
            <a:bodyPr wrap="square">
              <a:spAutoFit/>
            </a:bodyPr>
            <a:lstStyle/>
            <a:p>
              <a:pPr algn="ctr"/>
              <a:r>
                <a:rPr lang="en-US" sz="1500" dirty="0"/>
                <a:t>Swarthmore Public School Classroom</a:t>
              </a:r>
            </a:p>
            <a:p>
              <a:pPr algn="ctr"/>
              <a:r>
                <a:rPr lang="en-US" sz="1500" dirty="0"/>
                <a:t>circa 1937 - 1943</a:t>
              </a:r>
            </a:p>
          </p:txBody>
        </p:sp>
        <p:pic>
          <p:nvPicPr>
            <p:cNvPr id="8" name="Picture 7" descr="A group of people standing outside a building&#10;&#10;Description automatically generated with low confidence">
              <a:extLst>
                <a:ext uri="{FF2B5EF4-FFF2-40B4-BE49-F238E27FC236}">
                  <a16:creationId xmlns:a16="http://schemas.microsoft.com/office/drawing/2014/main" id="{C2408EC6-846F-37C1-502F-EF4E9D5C4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1" y="2133600"/>
              <a:ext cx="3931919" cy="3276600"/>
            </a:xfrm>
            <a:prstGeom prst="rect">
              <a:avLst/>
            </a:prstGeom>
          </p:spPr>
        </p:pic>
        <p:sp>
          <p:nvSpPr>
            <p:cNvPr id="9" name="TextBox 8">
              <a:extLst>
                <a:ext uri="{FF2B5EF4-FFF2-40B4-BE49-F238E27FC236}">
                  <a16:creationId xmlns:a16="http://schemas.microsoft.com/office/drawing/2014/main" id="{82DF9A2B-FB27-4136-E5DE-F4DF95512B4D}"/>
                </a:ext>
              </a:extLst>
            </p:cNvPr>
            <p:cNvSpPr txBox="1"/>
            <p:nvPr/>
          </p:nvSpPr>
          <p:spPr>
            <a:xfrm>
              <a:off x="6096001" y="1447800"/>
              <a:ext cx="4191000" cy="738664"/>
            </a:xfrm>
            <a:prstGeom prst="rect">
              <a:avLst/>
            </a:prstGeom>
            <a:noFill/>
          </p:spPr>
          <p:txBody>
            <a:bodyPr wrap="square">
              <a:spAutoFit/>
            </a:bodyPr>
            <a:lstStyle/>
            <a:p>
              <a:pPr algn="ctr"/>
              <a:r>
                <a:rPr lang="en-US" sz="1500" dirty="0"/>
                <a:t>Open windows Public School cafeteria</a:t>
              </a:r>
              <a:br>
                <a:rPr lang="en-US" sz="1500" dirty="0"/>
              </a:br>
              <a:r>
                <a:rPr lang="en-US" sz="1500" dirty="0"/>
                <a:t>circa 1908</a:t>
              </a:r>
            </a:p>
          </p:txBody>
        </p:sp>
        <p:sp>
          <p:nvSpPr>
            <p:cNvPr id="11" name="TextBox 10">
              <a:extLst>
                <a:ext uri="{FF2B5EF4-FFF2-40B4-BE49-F238E27FC236}">
                  <a16:creationId xmlns:a16="http://schemas.microsoft.com/office/drawing/2014/main" id="{F4079595-87FD-346D-5009-C26B8EBBD711}"/>
                </a:ext>
              </a:extLst>
            </p:cNvPr>
            <p:cNvSpPr txBox="1"/>
            <p:nvPr/>
          </p:nvSpPr>
          <p:spPr>
            <a:xfrm>
              <a:off x="6324600" y="5486401"/>
              <a:ext cx="3962400" cy="1272142"/>
            </a:xfrm>
            <a:prstGeom prst="rect">
              <a:avLst/>
            </a:prstGeom>
            <a:noFill/>
          </p:spPr>
          <p:txBody>
            <a:bodyPr wrap="square">
              <a:spAutoFit/>
            </a:bodyPr>
            <a:lstStyle/>
            <a:p>
              <a:r>
                <a:rPr lang="en-US" sz="1400" dirty="0"/>
                <a:t>First US fresh-air school for tubercular children opened in Providence in 1908 and by 1910 there were 65 fresh-air schools in the country.</a:t>
              </a:r>
            </a:p>
          </p:txBody>
        </p:sp>
        <p:sp>
          <p:nvSpPr>
            <p:cNvPr id="10" name="TextBox 9">
              <a:extLst>
                <a:ext uri="{FF2B5EF4-FFF2-40B4-BE49-F238E27FC236}">
                  <a16:creationId xmlns:a16="http://schemas.microsoft.com/office/drawing/2014/main" id="{1FC69900-6DDB-395C-584C-047FD9FA3C0C}"/>
                </a:ext>
              </a:extLst>
            </p:cNvPr>
            <p:cNvSpPr txBox="1"/>
            <p:nvPr/>
          </p:nvSpPr>
          <p:spPr>
            <a:xfrm>
              <a:off x="1905000" y="5486401"/>
              <a:ext cx="4495800" cy="410369"/>
            </a:xfrm>
            <a:prstGeom prst="rect">
              <a:avLst/>
            </a:prstGeom>
            <a:noFill/>
          </p:spPr>
          <p:txBody>
            <a:bodyPr wrap="square">
              <a:spAutoFit/>
            </a:bodyPr>
            <a:lstStyle/>
            <a:p>
              <a:r>
                <a:rPr lang="en-US" sz="1400" dirty="0"/>
                <a:t>UPENN study with Ceiling Level UV lights.</a:t>
              </a:r>
            </a:p>
          </p:txBody>
        </p:sp>
      </p:grpSp>
      <p:sp>
        <p:nvSpPr>
          <p:cNvPr id="12" name="TextBox 11">
            <a:extLst>
              <a:ext uri="{FF2B5EF4-FFF2-40B4-BE49-F238E27FC236}">
                <a16:creationId xmlns:a16="http://schemas.microsoft.com/office/drawing/2014/main" id="{F65FEC19-4BBD-250B-5F42-A517D6C20791}"/>
              </a:ext>
            </a:extLst>
          </p:cNvPr>
          <p:cNvSpPr txBox="1"/>
          <p:nvPr/>
        </p:nvSpPr>
        <p:spPr>
          <a:xfrm>
            <a:off x="114300" y="2301657"/>
            <a:ext cx="2428875" cy="3108543"/>
          </a:xfrm>
          <a:prstGeom prst="rect">
            <a:avLst/>
          </a:prstGeom>
          <a:noFill/>
        </p:spPr>
        <p:txBody>
          <a:bodyPr wrap="square">
            <a:spAutoFit/>
          </a:bodyPr>
          <a:lstStyle/>
          <a:p>
            <a:pPr algn="r"/>
            <a:r>
              <a:rPr lang="en-US" sz="1400" dirty="0"/>
              <a:t>Captured years of data to determine effectiveness of UV to deal  with airborne contagions. </a:t>
            </a:r>
          </a:p>
          <a:p>
            <a:pPr algn="r"/>
            <a:endParaRPr lang="en-US" sz="1400" dirty="0"/>
          </a:p>
          <a:p>
            <a:pPr algn="r"/>
            <a:r>
              <a:rPr lang="en-US" sz="1400" dirty="0"/>
              <a:t>Determined that this was a very effective approach to deal with airborne  contagions. </a:t>
            </a:r>
          </a:p>
          <a:p>
            <a:pPr algn="r"/>
            <a:endParaRPr lang="en-US" sz="1400" dirty="0"/>
          </a:p>
          <a:p>
            <a:pPr algn="r"/>
            <a:r>
              <a:rPr lang="en-US" sz="1400" dirty="0"/>
              <a:t>These systems rolled out through the decades, we  found them in many facilities during 50s 60s and the 70s. </a:t>
            </a:r>
          </a:p>
          <a:p>
            <a:pPr algn="r"/>
            <a:endParaRPr lang="en-US" sz="1400" dirty="0"/>
          </a:p>
        </p:txBody>
      </p:sp>
    </p:spTree>
    <p:extLst>
      <p:ext uri="{BB962C8B-B14F-4D97-AF65-F5344CB8AC3E}">
        <p14:creationId xmlns:p14="http://schemas.microsoft.com/office/powerpoint/2010/main" val="45834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CD47-6519-0441-5C3B-6B8E3EC47F21}"/>
              </a:ext>
            </a:extLst>
          </p:cNvPr>
          <p:cNvSpPr>
            <a:spLocks noGrp="1"/>
          </p:cNvSpPr>
          <p:nvPr>
            <p:ph type="title"/>
          </p:nvPr>
        </p:nvSpPr>
        <p:spPr/>
        <p:txBody>
          <a:bodyPr/>
          <a:lstStyle/>
          <a:p>
            <a:r>
              <a:rPr lang="en-US" dirty="0"/>
              <a:t>What Happened</a:t>
            </a:r>
          </a:p>
        </p:txBody>
      </p:sp>
      <p:sp>
        <p:nvSpPr>
          <p:cNvPr id="3" name="Content Placeholder 2">
            <a:extLst>
              <a:ext uri="{FF2B5EF4-FFF2-40B4-BE49-F238E27FC236}">
                <a16:creationId xmlns:a16="http://schemas.microsoft.com/office/drawing/2014/main" id="{4A04E85B-4FD6-5458-D8EF-70FDD8456C8C}"/>
              </a:ext>
            </a:extLst>
          </p:cNvPr>
          <p:cNvSpPr>
            <a:spLocks noGrp="1"/>
          </p:cNvSpPr>
          <p:nvPr>
            <p:ph idx="1"/>
          </p:nvPr>
        </p:nvSpPr>
        <p:spPr/>
        <p:txBody>
          <a:bodyPr>
            <a:normAutofit/>
          </a:bodyPr>
          <a:lstStyle/>
          <a:p>
            <a:r>
              <a:rPr lang="en-US" sz="2400" dirty="0"/>
              <a:t>We became very healthy</a:t>
            </a:r>
          </a:p>
          <a:p>
            <a:r>
              <a:rPr lang="en-US" sz="2400" dirty="0"/>
              <a:t>We turned down our ventilation systems</a:t>
            </a:r>
          </a:p>
          <a:p>
            <a:pPr lvl="1"/>
            <a:r>
              <a:rPr lang="en-US" sz="2000" dirty="0"/>
              <a:t>Starting with 1970’s energy crisis</a:t>
            </a:r>
          </a:p>
          <a:p>
            <a:pPr lvl="1"/>
            <a:r>
              <a:rPr lang="en-US" sz="2000" dirty="0"/>
              <a:t>Continued with banning of cigarette smoke</a:t>
            </a:r>
          </a:p>
          <a:p>
            <a:r>
              <a:rPr lang="en-US" sz="2400" dirty="0"/>
              <a:t>We threw away our ceiling level UV systems (what is this)</a:t>
            </a:r>
          </a:p>
          <a:p>
            <a:r>
              <a:rPr lang="en-US" sz="2400" dirty="0"/>
              <a:t>We stopped properly maintaining &amp; operating our systems (who cares)</a:t>
            </a:r>
          </a:p>
          <a:p>
            <a:r>
              <a:rPr lang="en-US" sz="2400" dirty="0"/>
              <a:t>To reduce carbon footprint ventilation rates are dropping again</a:t>
            </a:r>
          </a:p>
          <a:p>
            <a:endParaRPr lang="en-US" sz="2400" dirty="0"/>
          </a:p>
          <a:p>
            <a:pPr marL="0" indent="0" algn="ctr">
              <a:buNone/>
            </a:pPr>
            <a:r>
              <a:rPr lang="en-US" sz="2400" b="1" dirty="0"/>
              <a:t>We lost </a:t>
            </a:r>
            <a:r>
              <a:rPr lang="en-US" sz="2000" b="1" dirty="0"/>
              <a:t>commonsense knowledge of ventilation importance </a:t>
            </a:r>
            <a:endParaRPr lang="en-US" sz="2400" b="1" dirty="0"/>
          </a:p>
        </p:txBody>
      </p:sp>
    </p:spTree>
    <p:extLst>
      <p:ext uri="{BB962C8B-B14F-4D97-AF65-F5344CB8AC3E}">
        <p14:creationId xmlns:p14="http://schemas.microsoft.com/office/powerpoint/2010/main" val="111794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E166-E82E-4BE6-8AFF-14FB931F7E56}"/>
              </a:ext>
            </a:extLst>
          </p:cNvPr>
          <p:cNvSpPr>
            <a:spLocks noGrp="1"/>
          </p:cNvSpPr>
          <p:nvPr>
            <p:ph type="title"/>
          </p:nvPr>
        </p:nvSpPr>
        <p:spPr/>
        <p:txBody>
          <a:bodyPr>
            <a:normAutofit/>
          </a:bodyPr>
          <a:lstStyle/>
          <a:p>
            <a:r>
              <a:rPr lang="en-US" sz="3600" dirty="0"/>
              <a:t>Why is Ventilation Suddenly a Problem</a:t>
            </a:r>
          </a:p>
        </p:txBody>
      </p:sp>
      <p:sp>
        <p:nvSpPr>
          <p:cNvPr id="3" name="Content Placeholder 2">
            <a:extLst>
              <a:ext uri="{FF2B5EF4-FFF2-40B4-BE49-F238E27FC236}">
                <a16:creationId xmlns:a16="http://schemas.microsoft.com/office/drawing/2014/main" id="{3BCC5FAA-2DB6-4A9D-BB40-04E1FD2B7BA2}"/>
              </a:ext>
            </a:extLst>
          </p:cNvPr>
          <p:cNvSpPr>
            <a:spLocks noGrp="1"/>
          </p:cNvSpPr>
          <p:nvPr>
            <p:ph idx="1"/>
          </p:nvPr>
        </p:nvSpPr>
        <p:spPr/>
        <p:txBody>
          <a:bodyPr>
            <a:noAutofit/>
          </a:bodyPr>
          <a:lstStyle/>
          <a:p>
            <a:pPr marL="0" indent="0" algn="ctr">
              <a:buNone/>
            </a:pPr>
            <a:r>
              <a:rPr lang="en-US" sz="2000" b="1" dirty="0"/>
              <a:t>We all grew up in a time when there was a great amount of health, and that health is attributed to modern technologies like forced air heating and cooling systems and the previous century UV systems</a:t>
            </a:r>
          </a:p>
          <a:p>
            <a:pPr marL="0" indent="0" algn="ctr">
              <a:buNone/>
            </a:pPr>
            <a:endParaRPr lang="en-US" sz="2000" dirty="0"/>
          </a:p>
          <a:p>
            <a:r>
              <a:rPr lang="en-US" sz="2000" dirty="0"/>
              <a:t>COVID-19 is endemic, it is like tuberculosis, measles, and other airborne contagions from the previous century</a:t>
            </a:r>
          </a:p>
          <a:p>
            <a:r>
              <a:rPr lang="en-US" sz="2000" dirty="0"/>
              <a:t>Leading cause of death for 2 years, shutdown the country, cost $trillions</a:t>
            </a:r>
          </a:p>
          <a:p>
            <a:r>
              <a:rPr lang="en-US" sz="2000" dirty="0"/>
              <a:t>To eventually eliminate tuberculosis and other airborne contagions, it took vaccines and modern forced air heat and cooling systems</a:t>
            </a:r>
          </a:p>
          <a:p>
            <a:r>
              <a:rPr lang="en-US" sz="2000" dirty="0"/>
              <a:t>Our building ventilation systems have been ignored during the time of great health when our parents and grandparents understood building ventilation</a:t>
            </a:r>
          </a:p>
        </p:txBody>
      </p:sp>
    </p:spTree>
    <p:extLst>
      <p:ext uri="{BB962C8B-B14F-4D97-AF65-F5344CB8AC3E}">
        <p14:creationId xmlns:p14="http://schemas.microsoft.com/office/powerpoint/2010/main" val="107121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E90D-C878-53F1-6035-E44996B1A711}"/>
              </a:ext>
            </a:extLst>
          </p:cNvPr>
          <p:cNvSpPr>
            <a:spLocks noGrp="1"/>
          </p:cNvSpPr>
          <p:nvPr>
            <p:ph type="title"/>
          </p:nvPr>
        </p:nvSpPr>
        <p:spPr/>
        <p:txBody>
          <a:bodyPr/>
          <a:lstStyle/>
          <a:p>
            <a:r>
              <a:rPr lang="en-US" dirty="0"/>
              <a:t>Facility Types Research Findings</a:t>
            </a:r>
          </a:p>
        </p:txBody>
      </p:sp>
      <p:graphicFrame>
        <p:nvGraphicFramePr>
          <p:cNvPr id="4" name="Table 4">
            <a:extLst>
              <a:ext uri="{FF2B5EF4-FFF2-40B4-BE49-F238E27FC236}">
                <a16:creationId xmlns:a16="http://schemas.microsoft.com/office/drawing/2014/main" id="{6EF200B4-61E2-0075-B8C5-CF7A0B8C11DF}"/>
              </a:ext>
            </a:extLst>
          </p:cNvPr>
          <p:cNvGraphicFramePr>
            <a:graphicFrameLocks noGrp="1"/>
          </p:cNvGraphicFramePr>
          <p:nvPr>
            <p:ph idx="1"/>
            <p:extLst>
              <p:ext uri="{D42A27DB-BD31-4B8C-83A1-F6EECF244321}">
                <p14:modId xmlns:p14="http://schemas.microsoft.com/office/powerpoint/2010/main" val="3509013439"/>
              </p:ext>
            </p:extLst>
          </p:nvPr>
        </p:nvGraphicFramePr>
        <p:xfrm>
          <a:off x="1485900" y="2743200"/>
          <a:ext cx="6172200" cy="2057400"/>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302499355"/>
                    </a:ext>
                  </a:extLst>
                </a:gridCol>
                <a:gridCol w="1428750">
                  <a:extLst>
                    <a:ext uri="{9D8B030D-6E8A-4147-A177-3AD203B41FA5}">
                      <a16:colId xmlns:a16="http://schemas.microsoft.com/office/drawing/2014/main" val="2593111198"/>
                    </a:ext>
                  </a:extLst>
                </a:gridCol>
                <a:gridCol w="1485900">
                  <a:extLst>
                    <a:ext uri="{9D8B030D-6E8A-4147-A177-3AD203B41FA5}">
                      <a16:colId xmlns:a16="http://schemas.microsoft.com/office/drawing/2014/main" val="1206505653"/>
                    </a:ext>
                  </a:extLst>
                </a:gridCol>
                <a:gridCol w="1257300">
                  <a:extLst>
                    <a:ext uri="{9D8B030D-6E8A-4147-A177-3AD203B41FA5}">
                      <a16:colId xmlns:a16="http://schemas.microsoft.com/office/drawing/2014/main" val="387793631"/>
                    </a:ext>
                  </a:extLst>
                </a:gridCol>
              </a:tblGrid>
              <a:tr h="342900">
                <a:tc>
                  <a:txBody>
                    <a:bodyPr/>
                    <a:lstStyle/>
                    <a:p>
                      <a:r>
                        <a:rPr lang="en-US" sz="1800" b="1" dirty="0"/>
                        <a:t>Facility Type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ACH Levels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Maintenance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Operations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71203"/>
                  </a:ext>
                </a:extLst>
              </a:tr>
              <a:tr h="342900">
                <a:tc>
                  <a:txBody>
                    <a:bodyPr/>
                    <a:lstStyle/>
                    <a:p>
                      <a:r>
                        <a:rPr lang="en-US" sz="1800" dirty="0"/>
                        <a:t>Elite Facilities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r>
                        <a:rPr lang="en-US" sz="1800" dirty="0"/>
                        <a:t>Excellent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Excellent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Excellent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550220"/>
                  </a:ext>
                </a:extLst>
              </a:tr>
              <a:tr h="342900">
                <a:tc>
                  <a:txBody>
                    <a:bodyPr/>
                    <a:lstStyle/>
                    <a:p>
                      <a:r>
                        <a:rPr lang="en-US" sz="1800" dirty="0"/>
                        <a:t>Medium Facilities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1800" dirty="0"/>
                        <a:t>Lower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Excellent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Excellent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475611"/>
                  </a:ext>
                </a:extLst>
              </a:tr>
              <a:tr h="342900">
                <a:tc>
                  <a:txBody>
                    <a:bodyPr/>
                    <a:lstStyle/>
                    <a:p>
                      <a:r>
                        <a:rPr lang="en-US" sz="1800" dirty="0"/>
                        <a:t>Low End Facilities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Lower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Poor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Excellent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726440"/>
                  </a:ext>
                </a:extLst>
              </a:tr>
              <a:tr h="34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Low End Facilities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Lower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Excellent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Poor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952173"/>
                  </a:ext>
                </a:extLst>
              </a:tr>
              <a:tr h="342900">
                <a:tc>
                  <a:txBody>
                    <a:bodyPr/>
                    <a:lstStyle/>
                    <a:p>
                      <a:r>
                        <a:rPr lang="en-US" sz="1800" dirty="0"/>
                        <a:t>Low End Facilities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1800" dirty="0"/>
                        <a:t>None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Poor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Poor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821148"/>
                  </a:ext>
                </a:extLst>
              </a:tr>
            </a:tbl>
          </a:graphicData>
        </a:graphic>
      </p:graphicFrame>
      <p:sp>
        <p:nvSpPr>
          <p:cNvPr id="5" name="TextBox 4">
            <a:extLst>
              <a:ext uri="{FF2B5EF4-FFF2-40B4-BE49-F238E27FC236}">
                <a16:creationId xmlns:a16="http://schemas.microsoft.com/office/drawing/2014/main" id="{96EE95E0-14AF-0200-F1B2-FD50DE96B42F}"/>
              </a:ext>
            </a:extLst>
          </p:cNvPr>
          <p:cNvSpPr txBox="1"/>
          <p:nvPr/>
        </p:nvSpPr>
        <p:spPr>
          <a:xfrm>
            <a:off x="2971801" y="4972050"/>
            <a:ext cx="3362267" cy="415498"/>
          </a:xfrm>
          <a:prstGeom prst="rect">
            <a:avLst/>
          </a:prstGeom>
          <a:noFill/>
        </p:spPr>
        <p:txBody>
          <a:bodyPr wrap="none" rtlCol="0">
            <a:spAutoFit/>
          </a:bodyPr>
          <a:lstStyle/>
          <a:p>
            <a:r>
              <a:rPr lang="en-US" sz="2100" dirty="0"/>
              <a:t>Where does your facility fall?</a:t>
            </a:r>
          </a:p>
        </p:txBody>
      </p:sp>
      <p:sp>
        <p:nvSpPr>
          <p:cNvPr id="3" name="TextBox 2">
            <a:extLst>
              <a:ext uri="{FF2B5EF4-FFF2-40B4-BE49-F238E27FC236}">
                <a16:creationId xmlns:a16="http://schemas.microsoft.com/office/drawing/2014/main" id="{66B9A45D-3DF6-AEC5-C397-0659144320E6}"/>
              </a:ext>
            </a:extLst>
          </p:cNvPr>
          <p:cNvSpPr txBox="1"/>
          <p:nvPr/>
        </p:nvSpPr>
        <p:spPr>
          <a:xfrm>
            <a:off x="0" y="2057400"/>
            <a:ext cx="9144000" cy="415498"/>
          </a:xfrm>
          <a:prstGeom prst="rect">
            <a:avLst/>
          </a:prstGeom>
          <a:noFill/>
        </p:spPr>
        <p:txBody>
          <a:bodyPr wrap="square" rtlCol="0">
            <a:spAutoFit/>
          </a:bodyPr>
          <a:lstStyle/>
          <a:p>
            <a:pPr algn="ctr"/>
            <a:r>
              <a:rPr lang="en-US" sz="2100" dirty="0"/>
              <a:t>Ventilation Performance is measured as ACH (air changes per hour)</a:t>
            </a:r>
          </a:p>
        </p:txBody>
      </p:sp>
    </p:spTree>
    <p:extLst>
      <p:ext uri="{BB962C8B-B14F-4D97-AF65-F5344CB8AC3E}">
        <p14:creationId xmlns:p14="http://schemas.microsoft.com/office/powerpoint/2010/main" val="168913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3712-C9EF-F3E2-B149-F7D5DCF59F15}"/>
              </a:ext>
            </a:extLst>
          </p:cNvPr>
          <p:cNvSpPr>
            <a:spLocks noGrp="1"/>
          </p:cNvSpPr>
          <p:nvPr>
            <p:ph type="title"/>
          </p:nvPr>
        </p:nvSpPr>
        <p:spPr/>
        <p:txBody>
          <a:bodyPr>
            <a:normAutofit/>
          </a:bodyPr>
          <a:lstStyle/>
          <a:p>
            <a:r>
              <a:rPr lang="en-US" sz="3600" dirty="0"/>
              <a:t>Airborne Contagion Assessment Ventilation Alarms System</a:t>
            </a:r>
          </a:p>
        </p:txBody>
      </p:sp>
      <p:sp>
        <p:nvSpPr>
          <p:cNvPr id="3" name="Content Placeholder 2">
            <a:extLst>
              <a:ext uri="{FF2B5EF4-FFF2-40B4-BE49-F238E27FC236}">
                <a16:creationId xmlns:a16="http://schemas.microsoft.com/office/drawing/2014/main" id="{F883B083-8232-EDA2-D7D5-E286B0D5D30C}"/>
              </a:ext>
            </a:extLst>
          </p:cNvPr>
          <p:cNvSpPr>
            <a:spLocks noGrp="1"/>
          </p:cNvSpPr>
          <p:nvPr>
            <p:ph idx="1"/>
          </p:nvPr>
        </p:nvSpPr>
        <p:spPr>
          <a:xfrm>
            <a:off x="381000" y="1524000"/>
            <a:ext cx="8382000" cy="4648200"/>
          </a:xfrm>
        </p:spPr>
        <p:txBody>
          <a:bodyPr>
            <a:normAutofit/>
          </a:bodyPr>
          <a:lstStyle/>
          <a:p>
            <a:pPr marL="0" indent="0" algn="ctr">
              <a:buNone/>
            </a:pPr>
            <a:r>
              <a:rPr lang="en-US" b="1" dirty="0"/>
              <a:t>Alerts occupants to possible ventilation issues in the same way that smoke detectors alert occupants to fire hazards</a:t>
            </a:r>
          </a:p>
          <a:p>
            <a:pPr marL="0" indent="0" algn="ctr">
              <a:buNone/>
            </a:pPr>
            <a:endParaRPr lang="en-US" dirty="0"/>
          </a:p>
          <a:p>
            <a:r>
              <a:rPr lang="en-US" sz="2400" dirty="0"/>
              <a:t>New vents &amp; grills constantly measure ventilation rates &amp; alarm</a:t>
            </a:r>
          </a:p>
          <a:p>
            <a:r>
              <a:rPr lang="en-US" sz="2400" dirty="0"/>
              <a:t>New room and building panels show ACH levels and alarm</a:t>
            </a:r>
          </a:p>
          <a:p>
            <a:r>
              <a:rPr lang="en-US" sz="2400" dirty="0"/>
              <a:t>All connected to Internet</a:t>
            </a:r>
          </a:p>
          <a:p>
            <a:pPr marL="0" indent="0" algn="ctr">
              <a:buNone/>
            </a:pPr>
            <a:endParaRPr lang="en-US" dirty="0"/>
          </a:p>
          <a:p>
            <a:pPr marL="0" indent="0" algn="ctr">
              <a:buNone/>
            </a:pPr>
            <a:r>
              <a:rPr lang="en-US" dirty="0"/>
              <a:t>New market: Ventilation Alarm Systems</a:t>
            </a:r>
          </a:p>
          <a:p>
            <a:pPr marL="0" indent="0" algn="ctr">
              <a:buNone/>
            </a:pPr>
            <a:r>
              <a:rPr lang="en-US" sz="1800" dirty="0"/>
              <a:t>$$$ Billions because it is infrastructure</a:t>
            </a:r>
          </a:p>
        </p:txBody>
      </p:sp>
    </p:spTree>
    <p:extLst>
      <p:ext uri="{BB962C8B-B14F-4D97-AF65-F5344CB8AC3E}">
        <p14:creationId xmlns:p14="http://schemas.microsoft.com/office/powerpoint/2010/main" val="31054255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70F4A4189FC644B9801465301A9A77" ma:contentTypeVersion="15" ma:contentTypeDescription="Create a new document." ma:contentTypeScope="" ma:versionID="8843f4df52061f04a7421a7e5a9ed05a">
  <xsd:schema xmlns:xsd="http://www.w3.org/2001/XMLSchema" xmlns:xs="http://www.w3.org/2001/XMLSchema" xmlns:p="http://schemas.microsoft.com/office/2006/metadata/properties" xmlns:ns3="c354b404-14cd-471b-a3f9-0746ad88ec80" xmlns:ns4="ec09ef2c-84c1-4260-9aca-049cd1709a1c" targetNamespace="http://schemas.microsoft.com/office/2006/metadata/properties" ma:root="true" ma:fieldsID="2d32293013c8cdb3648ba2b41513d5a1" ns3:_="" ns4:_="">
    <xsd:import namespace="c354b404-14cd-471b-a3f9-0746ad88ec80"/>
    <xsd:import namespace="ec09ef2c-84c1-4260-9aca-049cd1709a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4b404-14cd-471b-a3f9-0746ad88ec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09ef2c-84c1-4260-9aca-049cd1709a1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E1ED7C-8D03-473A-A706-F7C7848136AD}">
  <ds:schemaRefs>
    <ds:schemaRef ds:uri="http://schemas.openxmlformats.org/package/2006/metadata/core-properties"/>
    <ds:schemaRef ds:uri="http://purl.org/dc/dcmitype/"/>
    <ds:schemaRef ds:uri="http://schemas.microsoft.com/office/infopath/2007/PartnerControls"/>
    <ds:schemaRef ds:uri="c354b404-14cd-471b-a3f9-0746ad88ec80"/>
    <ds:schemaRef ds:uri="http://purl.org/dc/elements/1.1/"/>
    <ds:schemaRef ds:uri="http://schemas.microsoft.com/office/2006/metadata/properties"/>
    <ds:schemaRef ds:uri="http://schemas.microsoft.com/office/2006/documentManagement/types"/>
    <ds:schemaRef ds:uri="http://purl.org/dc/terms/"/>
    <ds:schemaRef ds:uri="ec09ef2c-84c1-4260-9aca-049cd1709a1c"/>
    <ds:schemaRef ds:uri="http://www.w3.org/XML/1998/namespace"/>
  </ds:schemaRefs>
</ds:datastoreItem>
</file>

<file path=customXml/itemProps2.xml><?xml version="1.0" encoding="utf-8"?>
<ds:datastoreItem xmlns:ds="http://schemas.openxmlformats.org/officeDocument/2006/customXml" ds:itemID="{ECD32D7A-6F2A-46E1-9E6A-5326C2BF5F8D}">
  <ds:schemaRefs>
    <ds:schemaRef ds:uri="http://schemas.microsoft.com/sharepoint/v3/contenttype/forms"/>
  </ds:schemaRefs>
</ds:datastoreItem>
</file>

<file path=customXml/itemProps3.xml><?xml version="1.0" encoding="utf-8"?>
<ds:datastoreItem xmlns:ds="http://schemas.openxmlformats.org/officeDocument/2006/customXml" ds:itemID="{6AA5D585-C3DD-45AB-8E63-BFF4CB4AF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4b404-14cd-471b-a3f9-0746ad88ec80"/>
    <ds:schemaRef ds:uri="ec09ef2c-84c1-4260-9aca-049cd1709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6896</TotalTime>
  <Words>1426</Words>
  <Application>Microsoft Office PowerPoint</Application>
  <PresentationFormat>On-screen Show (4:3)</PresentationFormat>
  <Paragraphs>202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Elevator Pitch (1 minute)</vt:lpstr>
      <vt:lpstr>Backup Slides</vt:lpstr>
      <vt:lpstr>Introductions</vt:lpstr>
      <vt:lpstr>Our Parents &amp; Grandparents Gave Us  Modern HVAC &amp; Other Ventilation Systems </vt:lpstr>
      <vt:lpstr>What Happened</vt:lpstr>
      <vt:lpstr>Why is Ventilation Suddenly a Problem</vt:lpstr>
      <vt:lpstr>Facility Types Research Findings</vt:lpstr>
      <vt:lpstr>Airborne Contagion Assessment Ventilation Alarms System</vt:lpstr>
      <vt:lpstr>Airborne Contagion Assessment Ventilation Alarms System</vt:lpstr>
      <vt:lpstr>Airborne Contagion Assessment Ventilation Alarms System</vt:lpstr>
      <vt:lpstr>Airborne Contagion Assessment Ventilation Alarms System</vt:lpstr>
      <vt:lpstr>Backup Slides</vt:lpstr>
      <vt:lpstr>Market</vt:lpstr>
      <vt:lpstr>Competition</vt:lpstr>
      <vt:lpstr>Closing Comments</vt:lpstr>
      <vt:lpstr>Professor Edward A. Nardell Harvard Medical School</vt:lpstr>
      <vt:lpstr>A Paradigm Shift to  Combat Indoor Respiratory Infection</vt:lpstr>
      <vt:lpstr>Peru</vt:lpstr>
    </vt:vector>
  </TitlesOfParts>
  <Company>CassBeth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 sobkiw</dc:creator>
  <cp:lastModifiedBy> walt</cp:lastModifiedBy>
  <cp:revision>645</cp:revision>
  <dcterms:created xsi:type="dcterms:W3CDTF">2011-10-26T20:03:49Z</dcterms:created>
  <dcterms:modified xsi:type="dcterms:W3CDTF">2023-03-15T13:30:37Z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0x0101006F70F4A4189FC644B9801465301A9A77</vt:lpwstr>
  </property>
</Properties>
</file>